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16" r:id="rId5"/>
    <p:sldId id="304" r:id="rId6"/>
    <p:sldId id="305" r:id="rId7"/>
    <p:sldId id="307" r:id="rId8"/>
    <p:sldId id="308" r:id="rId9"/>
  </p:sldIdLst>
  <p:sldSz cx="12192000" cy="6858000"/>
  <p:notesSz cx="6858000" cy="9144000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Avenir Next LT Pro" panose="020B0504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peak Pro" panose="020B0504020101020102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249" autoAdjust="0"/>
  </p:normalViewPr>
  <p:slideViewPr>
    <p:cSldViewPr snapToGrid="0">
      <p:cViewPr varScale="1">
        <p:scale>
          <a:sx n="101" d="100"/>
          <a:sy n="101" d="100"/>
        </p:scale>
        <p:origin x="126" y="318"/>
      </p:cViewPr>
      <p:guideLst/>
    </p:cSldViewPr>
  </p:slideViewPr>
  <p:outlineViewPr>
    <p:cViewPr>
      <p:scale>
        <a:sx n="33" d="100"/>
        <a:sy n="33" d="100"/>
      </p:scale>
      <p:origin x="0" y="-335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0DD2-AAFF-40FB-B1D5-B76D6B9F63F5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E420-31C0-4FAB-9C47-370244A3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AA7A3-4278-43C6-8774-F62FA0274339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DF500-FE05-4D50-AB42-37EDEB80A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FB3C-F5CB-4FF4-9626-146326B1E467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2678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145" y="2138878"/>
            <a:ext cx="4361941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65D4-BE98-46E3-A6B7-4F34A5E5D254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5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60C0-AC53-4D64-ABD7-4A55C0A77859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66F-F4C2-4254-902A-540C5FFDD766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5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8820" y="4537309"/>
            <a:ext cx="9384760" cy="915873"/>
          </a:xfrm>
        </p:spPr>
        <p:txBody>
          <a:bodyPr anchor="b">
            <a:norm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SECTION DIVIDER SLIDE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BAA4CC-3D2B-49F9-B077-001CA4738B89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53F6-9CD2-44E4-BBC5-2899F0ED8F61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8819" y="6159402"/>
            <a:ext cx="2616158" cy="38420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2523DB2-F162-4E92-B6E1-B5E87D5D8ACF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6CC9B7-E806-4C95-96A5-EEEEBB4E99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98820" y="5702936"/>
            <a:ext cx="9384760" cy="5269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5F7760-B839-4F89-B618-3371C8B08414}"/>
              </a:ext>
            </a:extLst>
          </p:cNvPr>
          <p:cNvCxnSpPr/>
          <p:nvPr userDrawn="1"/>
        </p:nvCxnSpPr>
        <p:spPr>
          <a:xfrm>
            <a:off x="1838883" y="5560637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0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AD0-5F22-4AC8-A079-4E7FF62CE0BA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4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FA05-2726-422B-A595-CD6EE4C03A22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9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830-91D4-4D76-B486-41F29E6EE30C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5260-6F71-4500-AA56-E197C8A5E92E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9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015247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744" y="3386142"/>
            <a:ext cx="5183188" cy="2015247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1007-55FE-4B9E-99B0-5FCA5C63BEEE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77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1A2B-ADE3-40A2-A02A-09FC8B80F731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9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74AC-6E10-46E9-BC4A-4E3A595D534E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874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913D-DE21-4303-8F9D-A21ACDBC3B69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27519" y="3386142"/>
            <a:ext cx="4783074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911271" y="3386142"/>
            <a:ext cx="4783075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267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E45D-B5D1-4EF4-9967-78E83BC898CC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527519" y="3386142"/>
            <a:ext cx="4559068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911271" y="3386142"/>
            <a:ext cx="4783069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79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7FDF157-A493-4A5F-9B08-356A30F203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B17F-C031-4630-8FA3-EE6012C20DEF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2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C0F-AE50-44ED-8007-5467636E4C42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1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CE4A-56A6-49EC-A673-D7F2D2D770DB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9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2B0D-49A2-441C-B800-8DA3FF9758CE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9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5FDB-2FE7-44AD-B9BD-8BEF95F41952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89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9B2A5FC-034D-4F4C-833F-A3DDC66E3E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FB07-8F96-4A12-BC7E-21F8E0954886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4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0E14-8D81-41DD-8E4A-1160D6D337E4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01715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2931545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1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5738-C96E-44D6-94FE-78EC73B11312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58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49257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798-9F8A-4555-A128-691FDFB38DA9}" type="datetime1">
              <a:rPr lang="en-US" noProof="0" smtClean="0"/>
              <a:t>1/30/2024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7942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1396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1244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398F-A7F5-4300-AD8D-F2211496F365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8" y="3386142"/>
            <a:ext cx="4759643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7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69A2-DE74-4722-929F-847049DD6A45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9" y="3386142"/>
            <a:ext cx="4540672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51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D192-6800-47D0-90F1-7D91FE57976D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9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WITH</a:t>
            </a:r>
            <a:br>
              <a:rPr lang="en-US" dirty="0"/>
            </a:br>
            <a:r>
              <a:rPr lang="en-US" dirty="0"/>
              <a:t>CAPTION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2216910"/>
            <a:ext cx="6291150" cy="654726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C1E2-BCC4-44B2-A3D7-036C18CBFA1C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53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9723-4BF4-48A4-B5CD-B482435A8942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7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9351" y="3283710"/>
            <a:ext cx="3490800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F4EC-7DDE-4C95-9956-59513BFBB065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20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PICTURE</a:t>
            </a:r>
            <a:br>
              <a:rPr lang="en-US" noProof="0"/>
            </a:br>
            <a:r>
              <a:rPr lang="en-US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7C77-DBB5-4D0F-9120-27BDB5B99C32}" type="datetime1">
              <a:rPr lang="en-US" noProof="0" smtClean="0"/>
              <a:t>1/30/2024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62494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7DDE-1A3D-4921-8DA7-F028633C78C6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706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1237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4768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706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1237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04768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01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6B8C-51E0-4512-9EB9-DD1BB2387348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6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65FF-3A74-4B0F-9624-362545A943D5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</a:t>
            </a:r>
            <a:br>
              <a:rPr lang="en-US" noProof="0"/>
            </a:br>
            <a:r>
              <a:rPr lang="en-US" noProof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C6A1-E569-4FC9-9D93-90A846C9C5BB}" type="datetime1">
              <a:rPr lang="en-US" noProof="0" smtClean="0"/>
              <a:t>1/30/2024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625174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35B-55DE-4D82-AAED-127142AD1F9F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5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41BB-2CCE-42E8-8A4D-47586555D345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62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F1A0-84E6-4AA0-9183-7CA10A278BD9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5858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72-C659-4F6E-A95D-21349475745A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534950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33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6307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389B-1365-4D57-8640-FE32C76A82BF}" type="datetime1">
              <a:rPr lang="en-US" noProof="0" smtClean="0"/>
              <a:t>1/30/2024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08027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83635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B306-77B6-40D8-8A71-1A24515FE48B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1393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02733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3CFD-4D7A-41AC-A46D-B09F422513E8}" type="datetime1">
              <a:rPr lang="en-US" noProof="0" smtClean="0"/>
              <a:t>1/30/2024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8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BC92-456B-42A9-BBF5-ADCA2050DDCF}" type="datetime1">
              <a:rPr lang="en-US" noProof="0" smtClean="0"/>
              <a:t>1/30/2024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8615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775165"/>
            <a:ext cx="9971158" cy="2427923"/>
          </a:xfrm>
        </p:spPr>
        <p:txBody>
          <a:bodyPr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99D1-A115-46CA-B10A-279193A83BBC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1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133484"/>
            <a:ext cx="10515600" cy="24279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783-EEF8-44D1-A300-8D20A32BB2D3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3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20" y="3581731"/>
            <a:ext cx="8997737" cy="22304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37E-76B3-4A0D-BCD1-C5A52A858D66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09" y="2588054"/>
            <a:ext cx="5228216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C234-967A-4CF5-82BF-1AF9EBDCBA35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1EAD-812A-4236-9F79-679D72C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73" y="6187538"/>
            <a:ext cx="3256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38A25-0817-41BC-96A5-5012FE1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8A22-3D06-43EE-BD32-97F90FEA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C635-0473-40DB-A82D-46D5F635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fld id="{7E5F88F2-B164-4B6F-A4D1-FF377EA65B7F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12B9-96FA-4883-88FA-2071321A4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9751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0" r:id="rId12"/>
    <p:sldLayoutId id="2147483667" r:id="rId13"/>
    <p:sldLayoutId id="2147483668" r:id="rId14"/>
    <p:sldLayoutId id="2147483671" r:id="rId15"/>
    <p:sldLayoutId id="2147483669" r:id="rId16"/>
    <p:sldLayoutId id="2147483653" r:id="rId17"/>
    <p:sldLayoutId id="2147483672" r:id="rId18"/>
    <p:sldLayoutId id="2147483673" r:id="rId19"/>
    <p:sldLayoutId id="2147483674" r:id="rId20"/>
    <p:sldLayoutId id="2147483676" r:id="rId21"/>
    <p:sldLayoutId id="2147483652" r:id="rId22"/>
    <p:sldLayoutId id="2147483677" r:id="rId23"/>
    <p:sldLayoutId id="2147483678" r:id="rId24"/>
    <p:sldLayoutId id="2147483679" r:id="rId25"/>
    <p:sldLayoutId id="2147483681" r:id="rId26"/>
    <p:sldLayoutId id="2147483654" r:id="rId27"/>
    <p:sldLayoutId id="2147483682" r:id="rId28"/>
    <p:sldLayoutId id="2147483683" r:id="rId29"/>
    <p:sldLayoutId id="2147483684" r:id="rId30"/>
    <p:sldLayoutId id="2147483685" r:id="rId31"/>
    <p:sldLayoutId id="2147483657" r:id="rId32"/>
    <p:sldLayoutId id="2147483686" r:id="rId33"/>
    <p:sldLayoutId id="2147483687" r:id="rId34"/>
    <p:sldLayoutId id="2147483688" r:id="rId35"/>
    <p:sldLayoutId id="2147483689" r:id="rId36"/>
    <p:sldLayoutId id="2147483656" r:id="rId37"/>
    <p:sldLayoutId id="2147483690" r:id="rId38"/>
    <p:sldLayoutId id="2147483691" r:id="rId39"/>
    <p:sldLayoutId id="2147483692" r:id="rId40"/>
    <p:sldLayoutId id="2147483697" r:id="rId41"/>
    <p:sldLayoutId id="2147483658" r:id="rId42"/>
    <p:sldLayoutId id="2147483693" r:id="rId43"/>
    <p:sldLayoutId id="2147483694" r:id="rId44"/>
    <p:sldLayoutId id="2147483695" r:id="rId45"/>
    <p:sldLayoutId id="2147483696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A173-4917-43E5-B91C-3914C1A8D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2439" y="5648733"/>
            <a:ext cx="8807116" cy="1571359"/>
          </a:xfrm>
        </p:spPr>
        <p:txBody>
          <a:bodyPr>
            <a:noAutofit/>
          </a:bodyPr>
          <a:lstStyle/>
          <a:p>
            <a:r>
              <a:rPr lang="en-US" dirty="0"/>
              <a:t>Tell Me About the FAFSA</a:t>
            </a:r>
            <a:br>
              <a:rPr lang="en-US" sz="5500" dirty="0"/>
            </a:br>
            <a:r>
              <a:rPr lang="en-US" sz="2600" dirty="0">
                <a:solidFill>
                  <a:schemeClr val="tx2"/>
                </a:solidFill>
                <a:latin typeface="Arial Narrow" panose="020B0606020202030204" pitchFamily="34" charset="0"/>
              </a:rPr>
              <a:t>Answers to FAQs Regarding Federal Financial Aid for College</a:t>
            </a:r>
            <a:br>
              <a:rPr lang="en-US" sz="60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br>
              <a:rPr lang="en-US" sz="5500" dirty="0"/>
            </a:br>
            <a:endParaRPr lang="en-US" sz="5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9D82B-F86A-4C04-9207-B25F53939F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Answers to FAQs Regarding Federal Financial Aid for College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F85313-0E37-4D02-BA6E-2E74F13FAEA2}"/>
              </a:ext>
            </a:extLst>
          </p:cNvPr>
          <p:cNvSpPr txBox="1">
            <a:spLocks/>
          </p:cNvSpPr>
          <p:nvPr/>
        </p:nvSpPr>
        <p:spPr>
          <a:xfrm>
            <a:off x="-1083507" y="6351448"/>
            <a:ext cx="2414765" cy="1013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0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2024-2025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9B4627-0F6D-4547-ADB6-CD203143F046}"/>
              </a:ext>
            </a:extLst>
          </p:cNvPr>
          <p:cNvSpPr txBox="1">
            <a:spLocks/>
          </p:cNvSpPr>
          <p:nvPr/>
        </p:nvSpPr>
        <p:spPr>
          <a:xfrm>
            <a:off x="1692439" y="6204777"/>
            <a:ext cx="10315783" cy="13064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Learning Module 4: Summary, Sign and Submit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024784-DC3B-46B4-8B0F-0C236CA8EC50}"/>
              </a:ext>
            </a:extLst>
          </p:cNvPr>
          <p:cNvSpPr/>
          <p:nvPr/>
        </p:nvSpPr>
        <p:spPr>
          <a:xfrm>
            <a:off x="1890775" y="6027946"/>
            <a:ext cx="914400" cy="274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1617F5-0E19-4913-889D-0FDD8B4A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968" y="6250177"/>
            <a:ext cx="181053" cy="6078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CA878F-0D8F-4234-B940-20C63F069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4330718"/>
          </a:xfrm>
          <a:prstGeom prst="rect">
            <a:avLst/>
          </a:prstGeom>
        </p:spPr>
      </p:pic>
      <p:pic>
        <p:nvPicPr>
          <p:cNvPr id="16" name="Picture 2" descr="E:\Communications\Logos\UCanGo2\UCG2._white_outline.gif">
            <a:extLst>
              <a:ext uri="{FF2B5EF4-FFF2-40B4-BE49-F238E27FC236}">
                <a16:creationId xmlns:a16="http://schemas.microsoft.com/office/drawing/2014/main" id="{D7B4B3DD-094A-4A05-9C66-355219D1F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25"/>
            <a:ext cx="3781551" cy="11887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57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E1C3-F137-411D-BA21-56680E91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Summary, Sign and Submit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66B17-7B86-4889-B4BF-820EDC701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319" y="1019896"/>
            <a:ext cx="5268331" cy="5350204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sz="2000" dirty="0">
                <a:latin typeface="Arial Narrow" panose="020B0606020202030204" pitchFamily="34" charset="0"/>
              </a:rPr>
              <a:t>You’re almost there!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Once all your data has been entered, you’ll be taken to the Summary page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In this section you’ll be allowed to review all the answers you’ve provided on the FAFSA. Please make sure everything looks accurate before you move on.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Because you logged in to the FAFSA with your FSA ID, the FAFSA will most likely state that you have already signed using your ID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If your parent hasn’t completed their portion of the FAFSA, you will be unable to submit the form.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14F1C-8FD0-42CC-B9DD-6A1873D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>
                <a:latin typeface="Arial Narrow" panose="020B0606020202030204" pitchFamily="34" charset="0"/>
              </a:rPr>
              <a:t>Tell Me About the FAFSA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ECC84-52F9-4B68-8410-F9A2868B1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3926" y="6492875"/>
            <a:ext cx="2843723" cy="365125"/>
          </a:xfrm>
        </p:spPr>
        <p:txBody>
          <a:bodyPr/>
          <a:lstStyle/>
          <a:p>
            <a:fld id="{95CBEC59-7FF9-4688-98DF-89832A0C9025}" type="slidenum">
              <a:rPr lang="en-US" sz="2000" smtClean="0">
                <a:latin typeface="Arial Narrow" panose="020B0606020202030204" pitchFamily="34" charset="0"/>
              </a:rPr>
              <a:t>2</a:t>
            </a:fld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DC26CCD-9E23-4967-8803-E0D8BB0AF29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527519" y="3279799"/>
            <a:ext cx="4143555" cy="84452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Review,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Student  and Parent Signatures,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Submit</a:t>
            </a:r>
          </a:p>
        </p:txBody>
      </p:sp>
    </p:spTree>
    <p:extLst>
      <p:ext uri="{BB962C8B-B14F-4D97-AF65-F5344CB8AC3E}">
        <p14:creationId xmlns:p14="http://schemas.microsoft.com/office/powerpoint/2010/main" val="294421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206BD-5A9A-42B2-9EB3-FE28A6CD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Summary, Sign and Submit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824A7-6DB9-4796-A926-51F108742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927" y="1216760"/>
            <a:ext cx="5070997" cy="4424480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sz="2000" dirty="0">
                <a:latin typeface="Arial Narrow" panose="020B0606020202030204" pitchFamily="34" charset="0"/>
              </a:rPr>
              <a:t>Your parent(s) will use their FSA ID to sign the FAFSA electronically. 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sz="2000" dirty="0">
                <a:latin typeface="Arial Narrow" panose="020B0606020202030204" pitchFamily="34" charset="0"/>
              </a:rPr>
              <a:t>If they have completed their portion of the FAFSA last, they will be able to submit the form.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sz="2000" dirty="0">
                <a:latin typeface="Arial Narrow" panose="020B0606020202030204" pitchFamily="34" charset="0"/>
              </a:rPr>
              <a:t>If the parent completed their portion of the FAFSA first, the student will be able to submit the form once their section has been finished.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6DC6F-6590-4E56-8C44-4D4C7CA8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>
                <a:latin typeface="Arial Narrow" panose="020B0606020202030204" pitchFamily="34" charset="0"/>
              </a:rPr>
              <a:t>Tell Me About the FAFSA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D58D2-2292-45A6-8306-CB77A94B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26" y="6492875"/>
            <a:ext cx="2743200" cy="365125"/>
          </a:xfrm>
        </p:spPr>
        <p:txBody>
          <a:bodyPr/>
          <a:lstStyle/>
          <a:p>
            <a:fld id="{95CBEC59-7FF9-4688-98DF-89832A0C9025}" type="slidenum">
              <a:rPr lang="en-US" sz="2000" smtClean="0">
                <a:latin typeface="Arial Narrow" panose="020B0606020202030204" pitchFamily="34" charset="0"/>
              </a:rPr>
              <a:t>3</a:t>
            </a:fld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834DD58-316B-46C4-851C-86364DD45D0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Parent’s Signature</a:t>
            </a:r>
          </a:p>
        </p:txBody>
      </p:sp>
    </p:spTree>
    <p:extLst>
      <p:ext uri="{BB962C8B-B14F-4D97-AF65-F5344CB8AC3E}">
        <p14:creationId xmlns:p14="http://schemas.microsoft.com/office/powerpoint/2010/main" val="313335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06304-4BF5-4B7E-8395-A55593B0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and Submit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BB0E5-4859-40DB-A9FE-E90BF8489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7920" y="1277216"/>
            <a:ext cx="4906380" cy="4275859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sz="2000" dirty="0">
                <a:latin typeface="Arial Narrow" panose="020B0606020202030204" pitchFamily="34" charset="0"/>
              </a:rPr>
              <a:t>Question 1:  True or False? If I find an error on my Summary page, I can make the correction then.</a:t>
            </a:r>
          </a:p>
          <a:p>
            <a:pPr marL="457200" indent="-457200">
              <a:lnSpc>
                <a:spcPct val="108000"/>
              </a:lnSpc>
              <a:spcAft>
                <a:spcPts val="600"/>
              </a:spcAft>
              <a:buAutoNum type="alphaUcPeriod"/>
            </a:pPr>
            <a:r>
              <a:rPr lang="en-US" sz="2000" dirty="0">
                <a:latin typeface="Arial Narrow" panose="020B0606020202030204" pitchFamily="34" charset="0"/>
              </a:rPr>
              <a:t>True</a:t>
            </a:r>
          </a:p>
          <a:p>
            <a:pPr marL="457200" indent="-457200">
              <a:lnSpc>
                <a:spcPct val="108000"/>
              </a:lnSpc>
              <a:spcAft>
                <a:spcPts val="600"/>
              </a:spcAft>
              <a:buAutoNum type="alphaUcPeriod"/>
            </a:pPr>
            <a:r>
              <a:rPr lang="en-US" sz="2000" dirty="0">
                <a:latin typeface="Arial Narrow" panose="020B0606020202030204" pitchFamily="34" charset="0"/>
              </a:rPr>
              <a:t>False</a:t>
            </a:r>
          </a:p>
          <a:p>
            <a:pPr marL="457200" indent="-457200">
              <a:lnSpc>
                <a:spcPct val="108000"/>
              </a:lnSpc>
              <a:spcAft>
                <a:spcPts val="600"/>
              </a:spcAft>
              <a:buAutoNum type="alphaUcPeriod"/>
            </a:pPr>
            <a:endParaRPr lang="en-US" sz="2000" dirty="0">
              <a:latin typeface="Arial Narrow" panose="020B0606020202030204" pitchFamily="34" charset="0"/>
            </a:endParaRPr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sz="2000" dirty="0">
                <a:latin typeface="Arial Narrow" panose="020B0606020202030204" pitchFamily="34" charset="0"/>
              </a:rPr>
              <a:t>Question2: True or False? Unless I click “Submit” at the end of my application, my FAFSA won’t be processed by Federal Student Aid.</a:t>
            </a:r>
          </a:p>
          <a:p>
            <a:pPr marL="457200" indent="-457200">
              <a:lnSpc>
                <a:spcPct val="108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000" dirty="0">
                <a:latin typeface="Arial Narrow" panose="020B0606020202030204" pitchFamily="34" charset="0"/>
              </a:rPr>
              <a:t>True</a:t>
            </a:r>
          </a:p>
          <a:p>
            <a:pPr marL="457200" indent="-457200">
              <a:lnSpc>
                <a:spcPct val="108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000" dirty="0">
                <a:latin typeface="Arial Narrow" panose="020B0606020202030204" pitchFamily="34" charset="0"/>
              </a:rPr>
              <a:t>False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8E9B9-9BE8-4D80-B39F-7B6B21698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>
                <a:latin typeface="Arial Narrow" panose="020B0606020202030204" pitchFamily="34" charset="0"/>
              </a:rPr>
              <a:t>Tell Me About the FAFSA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631AD-3B26-4482-846D-5E56B76C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26" y="6489163"/>
            <a:ext cx="2743200" cy="365125"/>
          </a:xfrm>
        </p:spPr>
        <p:txBody>
          <a:bodyPr/>
          <a:lstStyle/>
          <a:p>
            <a:fld id="{95CBEC59-7FF9-4688-98DF-89832A0C9025}" type="slidenum">
              <a:rPr lang="en-US" sz="2000" smtClean="0">
                <a:latin typeface="Arial Narrow" panose="020B0606020202030204" pitchFamily="34" charset="0"/>
              </a:rPr>
              <a:t>4</a:t>
            </a:fld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826CFF0-507C-4C2D-8A3A-10AF5983B22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Quiz!</a:t>
            </a:r>
          </a:p>
        </p:txBody>
      </p:sp>
    </p:spTree>
    <p:extLst>
      <p:ext uri="{BB962C8B-B14F-4D97-AF65-F5344CB8AC3E}">
        <p14:creationId xmlns:p14="http://schemas.microsoft.com/office/powerpoint/2010/main" val="120285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BCC24-368D-4F1A-8742-65DAF46A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and Submit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B495E-7640-49ED-BF9C-2646A0166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445" y="1426153"/>
            <a:ext cx="4763505" cy="3349886"/>
          </a:xfrm>
        </p:spPr>
        <p:txBody>
          <a:bodyPr>
            <a:normAutofit lnSpcReduction="10000"/>
          </a:bodyPr>
          <a:lstStyle/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sz="2000" dirty="0">
                <a:latin typeface="Arial Narrow" panose="020B0606020202030204" pitchFamily="34" charset="0"/>
              </a:rPr>
              <a:t>Question 1: True or False? If I find an error on my Summary page, I can make the correction then.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sz="2000" dirty="0">
                <a:latin typeface="Arial Narrow" panose="020B0606020202030204" pitchFamily="34" charset="0"/>
              </a:rPr>
              <a:t>A.     True</a:t>
            </a:r>
          </a:p>
          <a:p>
            <a:pPr marL="457200" indent="-457200">
              <a:lnSpc>
                <a:spcPct val="108000"/>
              </a:lnSpc>
              <a:spcAft>
                <a:spcPts val="600"/>
              </a:spcAft>
              <a:buFont typeface="+mj-lt"/>
              <a:buAutoNum type="alphaUcPeriod"/>
            </a:pPr>
            <a:endParaRPr lang="en-US" sz="2000" dirty="0">
              <a:latin typeface="Arial Narrow" panose="020B0606020202030204" pitchFamily="34" charset="0"/>
            </a:endParaRPr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sz="2000" dirty="0">
                <a:latin typeface="Arial Narrow" panose="020B0606020202030204" pitchFamily="34" charset="0"/>
              </a:rPr>
              <a:t>Question 2:  True or False? Unless I click “Submit” at the end of my application, my FAFSA won’t be processed by Federal Student Aid.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sz="2000" dirty="0">
                <a:latin typeface="Arial Narrow" panose="020B0606020202030204" pitchFamily="34" charset="0"/>
              </a:rPr>
              <a:t>A.    True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610BF-88F9-45F7-A0C8-5F959DA5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>
                <a:latin typeface="Arial Narrow" panose="020B0606020202030204" pitchFamily="34" charset="0"/>
              </a:rPr>
              <a:t>Tell Me About the FAFSA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7A9DD-CD22-4D01-8483-5C628B93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901" y="6479638"/>
            <a:ext cx="2743200" cy="365125"/>
          </a:xfrm>
        </p:spPr>
        <p:txBody>
          <a:bodyPr/>
          <a:lstStyle/>
          <a:p>
            <a:fld id="{95CBEC59-7FF9-4688-98DF-89832A0C9025}" type="slidenum">
              <a:rPr lang="en-US" sz="2000" smtClean="0">
                <a:latin typeface="Arial Narrow" panose="020B0606020202030204" pitchFamily="34" charset="0"/>
              </a:rPr>
              <a:t>5</a:t>
            </a:fld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5C7DB10-E1D8-4B27-B140-65462DBF2D1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Answers!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B31E16-5A4F-4276-9B76-89D7939AD52F}"/>
              </a:ext>
            </a:extLst>
          </p:cNvPr>
          <p:cNvSpPr/>
          <p:nvPr/>
        </p:nvSpPr>
        <p:spPr>
          <a:xfrm>
            <a:off x="6577755" y="2150428"/>
            <a:ext cx="457200" cy="4572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56CE28-063A-49C3-9727-E07AB7F412D8}"/>
              </a:ext>
            </a:extLst>
          </p:cNvPr>
          <p:cNvSpPr/>
          <p:nvPr/>
        </p:nvSpPr>
        <p:spPr>
          <a:xfrm>
            <a:off x="6577755" y="4125967"/>
            <a:ext cx="457200" cy="4572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03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T">
      <a:dk1>
        <a:sysClr val="windowText" lastClr="000000"/>
      </a:dk1>
      <a:lt1>
        <a:sysClr val="window" lastClr="FFFFFF"/>
      </a:lt1>
      <a:dk2>
        <a:srgbClr val="FFCD6B"/>
      </a:dk2>
      <a:lt2>
        <a:srgbClr val="BE005A"/>
      </a:lt2>
      <a:accent1>
        <a:srgbClr val="3B2CAC"/>
      </a:accent1>
      <a:accent2>
        <a:srgbClr val="0062FF"/>
      </a:accent2>
      <a:accent3>
        <a:srgbClr val="007A00"/>
      </a:accent3>
      <a:accent4>
        <a:srgbClr val="DE6600"/>
      </a:accent4>
      <a:accent5>
        <a:srgbClr val="AC0037"/>
      </a:accent5>
      <a:accent6>
        <a:srgbClr val="FFFF00"/>
      </a:accent6>
      <a:hlink>
        <a:srgbClr val="FFFFFF"/>
      </a:hlink>
      <a:folHlink>
        <a:srgbClr val="FFFFFF"/>
      </a:folHlink>
    </a:clrScheme>
    <a:fontScheme name="Custom 2">
      <a:majorFont>
        <a:latin typeface="Avenir Next LT Pro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2">
                <a:alpha val="85000"/>
              </a:schemeClr>
            </a:gs>
            <a:gs pos="100000">
              <a:schemeClr val="accent1">
                <a:alpha val="85000"/>
              </a:schemeClr>
            </a:gs>
          </a:gsLst>
          <a:lin ang="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LT_Template_ModernBoldSophisticated_MO -v5" id="{DF46818F-9661-49C4-BAE8-F3223317B502}" vid="{463BCE77-CCA7-43EE-ABCB-1B1D536A66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4F5DC0-7B0F-411B-A0C5-A1B1D5EB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42AFFF-C96F-4C05-9045-3240A5329ECA}">
  <ds:schemaRefs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purl.org/dc/elements/1.1/"/>
    <ds:schemaRef ds:uri="http://www.w3.org/XML/1998/namespace"/>
    <ds:schemaRef ds:uri="71af3243-3dd4-4a8d-8c0d-dd76da1f02a5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bold sophisticated presentation</Template>
  <TotalTime>0</TotalTime>
  <Words>364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Speak Pro</vt:lpstr>
      <vt:lpstr>Avenir Next LT Pro</vt:lpstr>
      <vt:lpstr>Arial Narrow</vt:lpstr>
      <vt:lpstr>Office Theme</vt:lpstr>
      <vt:lpstr>Tell Me About the FAFSA Answers to FAQs Regarding Federal Financial Aid for College  </vt:lpstr>
      <vt:lpstr>Summary, Sign and Submit</vt:lpstr>
      <vt:lpstr>Summary, Sign and Submit</vt:lpstr>
      <vt:lpstr>Sign and Submit</vt:lpstr>
      <vt:lpstr>Sign and Submit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2023-07-31T18:34:40Z</dcterms:created>
  <dcterms:modified xsi:type="dcterms:W3CDTF">2024-01-30T21:47:53Z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