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48" r:id="rId4"/>
  </p:sldMasterIdLst>
  <p:notesMasterIdLst>
    <p:notesMasterId r:id="rId23"/>
  </p:notesMasterIdLst>
  <p:handoutMasterIdLst>
    <p:handoutMasterId r:id="rId24"/>
  </p:handoutMasterIdLst>
  <p:sldIdLst>
    <p:sldId id="324" r:id="rId5"/>
    <p:sldId id="304" r:id="rId6"/>
    <p:sldId id="306" r:id="rId7"/>
    <p:sldId id="305" r:id="rId8"/>
    <p:sldId id="307" r:id="rId9"/>
    <p:sldId id="308" r:id="rId10"/>
    <p:sldId id="309" r:id="rId11"/>
    <p:sldId id="310" r:id="rId12"/>
    <p:sldId id="325" r:id="rId13"/>
    <p:sldId id="312" r:id="rId14"/>
    <p:sldId id="313" r:id="rId15"/>
    <p:sldId id="314" r:id="rId16"/>
    <p:sldId id="316" r:id="rId17"/>
    <p:sldId id="315" r:id="rId18"/>
    <p:sldId id="318" r:id="rId19"/>
    <p:sldId id="319" r:id="rId20"/>
    <p:sldId id="320" r:id="rId21"/>
    <p:sldId id="322" r:id="rId22"/>
  </p:sldIdLst>
  <p:sldSz cx="12192000" cy="6858000"/>
  <p:notesSz cx="6858000" cy="9144000"/>
  <p:embeddedFontLst>
    <p:embeddedFont>
      <p:font typeface="Arial Narrow" panose="020B0606020202030204" pitchFamily="34" charset="0"/>
      <p:regular r:id="rId25"/>
      <p:bold r:id="rId26"/>
      <p:italic r:id="rId27"/>
      <p:boldItalic r:id="rId28"/>
    </p:embeddedFont>
    <p:embeddedFont>
      <p:font typeface="Avenir Next LT Pro" panose="020B0504020202020204" pitchFamily="3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Speak Pro" panose="020B0504020101020102"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3" autoAdjust="0"/>
    <p:restoredTop sz="94249" autoAdjust="0"/>
  </p:normalViewPr>
  <p:slideViewPr>
    <p:cSldViewPr snapToGrid="0">
      <p:cViewPr varScale="1">
        <p:scale>
          <a:sx n="101" d="100"/>
          <a:sy n="101" d="100"/>
        </p:scale>
        <p:origin x="126" y="318"/>
      </p:cViewPr>
      <p:guideLst/>
    </p:cSldViewPr>
  </p:slideViewPr>
  <p:outlineViewPr>
    <p:cViewPr>
      <p:scale>
        <a:sx n="33" d="100"/>
        <a:sy n="33" d="100"/>
      </p:scale>
      <p:origin x="0" y="-33540"/>
    </p:cViewPr>
  </p:outlineViewPr>
  <p:notesTextViewPr>
    <p:cViewPr>
      <p:scale>
        <a:sx n="1" d="1"/>
        <a:sy n="1" d="1"/>
      </p:scale>
      <p:origin x="0" y="0"/>
    </p:cViewPr>
  </p:notesTextViewPr>
  <p:notesViewPr>
    <p:cSldViewPr snapToGrid="0">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0" Type="http://schemas.openxmlformats.org/officeDocument/2006/relationships/slide" Target="slides/slide16.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FA9168-1AA0-4330-93C8-8A2BC786DA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C5761D6-F269-4E92-99D5-40AC843D86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8C0DD2-AAFF-40FB-B1D5-B76D6B9F63F5}" type="datetimeFigureOut">
              <a:rPr lang="en-US" smtClean="0"/>
              <a:t>1/30/2024</a:t>
            </a:fld>
            <a:endParaRPr lang="en-US" dirty="0"/>
          </a:p>
        </p:txBody>
      </p:sp>
      <p:sp>
        <p:nvSpPr>
          <p:cNvPr id="4" name="Footer Placeholder 3">
            <a:extLst>
              <a:ext uri="{FF2B5EF4-FFF2-40B4-BE49-F238E27FC236}">
                <a16:creationId xmlns:a16="http://schemas.microsoft.com/office/drawing/2014/main" id="{112D8426-202C-4385-BEF1-8D0C15BC74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CF91F5F-CE2D-4C59-9BE8-D5C9660BC8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82E420-31C0-4FAB-9C47-370244A3A0D7}" type="slidenum">
              <a:rPr lang="en-US" smtClean="0"/>
              <a:t>‹#›</a:t>
            </a:fld>
            <a:endParaRPr lang="en-US" dirty="0"/>
          </a:p>
        </p:txBody>
      </p:sp>
    </p:spTree>
    <p:extLst>
      <p:ext uri="{BB962C8B-B14F-4D97-AF65-F5344CB8AC3E}">
        <p14:creationId xmlns:p14="http://schemas.microsoft.com/office/powerpoint/2010/main" val="995393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AA7A3-4278-43C6-8774-F62FA0274339}" type="datetimeFigureOut">
              <a:rPr lang="en-US" smtClean="0"/>
              <a:t>1/30/2024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DF500-FE05-4D50-AB42-37EDEB80A66C}" type="slidenum">
              <a:rPr lang="en-US" smtClean="0"/>
              <a:t>‹#›</a:t>
            </a:fld>
            <a:endParaRPr lang="en-US" dirty="0"/>
          </a:p>
        </p:txBody>
      </p:sp>
    </p:spTree>
    <p:extLst>
      <p:ext uri="{BB962C8B-B14F-4D97-AF65-F5344CB8AC3E}">
        <p14:creationId xmlns:p14="http://schemas.microsoft.com/office/powerpoint/2010/main" val="293492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5A1ED5E-125E-4828-9BC6-A73A2C8B88E0}"/>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31828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305275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EBFB3C-F5CB-4FF4-9626-146326B1E467}" type="datetime1">
              <a:rPr lang="en-US" smtClean="0"/>
              <a:t>1/30/2024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28977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539663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32678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6914145" y="2138878"/>
            <a:ext cx="4361941"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A19865D4-BE98-46E3-A6B7-4F34A5E5D254}" type="datetime1">
              <a:rPr lang="en-US" smtClean="0"/>
              <a:t>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5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316701"/>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083026"/>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055060C0-AC53-4D64-ABD7-4A55C0A77859}" type="datetime1">
              <a:rPr lang="en-US" smtClean="0"/>
              <a:t>1/30/2024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7" name="Straight Connector 6">
            <a:extLst>
              <a:ext uri="{FF2B5EF4-FFF2-40B4-BE49-F238E27FC236}">
                <a16:creationId xmlns:a16="http://schemas.microsoft.com/office/drawing/2014/main" id="{7900A71E-3FCF-4E9F-9CE1-57411851763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ACAE552-11D7-45BF-8B66-071AE054F7B4}"/>
              </a:ext>
            </a:extLst>
          </p:cNvPr>
          <p:cNvSpPr/>
          <p:nvPr userDrawn="1"/>
        </p:nvSpPr>
        <p:spPr>
          <a:xfrm>
            <a:off x="687289" y="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654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781919"/>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548244"/>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DD6BC66F-F4C2-4254-902A-540C5FFDD766}" type="datetime1">
              <a:rPr lang="en-US" smtClean="0"/>
              <a:t>1/30/2024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928800" y="6159402"/>
            <a:ext cx="2919886"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687289" y="318600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4405945"/>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956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698820" y="4537309"/>
            <a:ext cx="9384760" cy="915873"/>
          </a:xfrm>
        </p:spPr>
        <p:txBody>
          <a:bodyPr anchor="b">
            <a:normAutofit/>
          </a:bodyPr>
          <a:lstStyle>
            <a:lvl1pPr>
              <a:defRPr sz="4000">
                <a:gradFill>
                  <a:gsLst>
                    <a:gs pos="0">
                      <a:schemeClr val="bg2"/>
                    </a:gs>
                    <a:gs pos="100000">
                      <a:schemeClr val="accent1"/>
                    </a:gs>
                  </a:gsLst>
                  <a:lin ang="0" scaled="1"/>
                </a:gradFill>
              </a:defRPr>
            </a:lvl1pPr>
          </a:lstStyle>
          <a:p>
            <a:r>
              <a:rPr lang="en-US" dirty="0"/>
              <a:t>SECTION DIVIDER SLIDE</a:t>
            </a:r>
          </a:p>
        </p:txBody>
      </p:sp>
      <p:sp>
        <p:nvSpPr>
          <p:cNvPr id="19" name="Rectangle 18">
            <a:extLst>
              <a:ext uri="{FF2B5EF4-FFF2-40B4-BE49-F238E27FC236}">
                <a16:creationId xmlns:a16="http://schemas.microsoft.com/office/drawing/2014/main" id="{2ABAA4CC-3D2B-49F9-B077-001CA4738B89}"/>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734453F6-9CD2-44E4-BBC5-2899F0ED8F61}" type="datetime1">
              <a:rPr lang="en-US" smtClean="0"/>
              <a:t>1/30/2024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1698819" y="6159402"/>
            <a:ext cx="2616158" cy="384202"/>
          </a:xfrm>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smtClean="0"/>
              <a:pPr/>
              <a:t>‹#›</a:t>
            </a:fld>
            <a:endParaRPr lang="en-US" dirty="0"/>
          </a:p>
        </p:txBody>
      </p: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2523DB2-F162-4E92-B6E1-B5E87D5D8ACF}"/>
              </a:ext>
            </a:extLst>
          </p:cNvPr>
          <p:cNvSpPr/>
          <p:nvPr userDrawn="1"/>
        </p:nvSpPr>
        <p:spPr>
          <a:xfrm>
            <a:off x="1283369" y="4914000"/>
            <a:ext cx="72000" cy="19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2">
            <a:extLst>
              <a:ext uri="{FF2B5EF4-FFF2-40B4-BE49-F238E27FC236}">
                <a16:creationId xmlns:a16="http://schemas.microsoft.com/office/drawing/2014/main" id="{316CC9B7-E806-4C95-96A5-EEEEBB4E99A0}"/>
              </a:ext>
            </a:extLst>
          </p:cNvPr>
          <p:cNvSpPr>
            <a:spLocks noGrp="1"/>
          </p:cNvSpPr>
          <p:nvPr>
            <p:ph type="body" idx="1" hasCustomPrompt="1"/>
          </p:nvPr>
        </p:nvSpPr>
        <p:spPr>
          <a:xfrm>
            <a:off x="1698820" y="5702936"/>
            <a:ext cx="9384760" cy="52693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accent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cxnSp>
        <p:nvCxnSpPr>
          <p:cNvPr id="21" name="Straight Connector 20">
            <a:extLst>
              <a:ext uri="{FF2B5EF4-FFF2-40B4-BE49-F238E27FC236}">
                <a16:creationId xmlns:a16="http://schemas.microsoft.com/office/drawing/2014/main" id="{595F7760-B839-4F89-B618-3371C8B08414}"/>
              </a:ext>
            </a:extLst>
          </p:cNvPr>
          <p:cNvCxnSpPr/>
          <p:nvPr userDrawn="1"/>
        </p:nvCxnSpPr>
        <p:spPr>
          <a:xfrm>
            <a:off x="1838883" y="5560637"/>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207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37245BE-F984-498B-9CBB-C4DDD775060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527520" y="2316701"/>
            <a:ext cx="9556063"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1527520" y="4083026"/>
            <a:ext cx="9556064"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C0C19AD0-5F22-4AC8-A079-4E7FF62CE0BA}" type="datetime1">
              <a:rPr lang="en-US" smtClean="0"/>
              <a:t>1/30/2024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1285167" y="255684"/>
            <a:ext cx="72000" cy="341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666742"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1" name="Straight Connector 20">
            <a:extLst>
              <a:ext uri="{FF2B5EF4-FFF2-40B4-BE49-F238E27FC236}">
                <a16:creationId xmlns:a16="http://schemas.microsoft.com/office/drawing/2014/main" id="{BA8760C4-08C1-4929-A6AE-568F678838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9AE345-7CB6-4F86-99E6-C8B881714A2B}"/>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740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256FFA05-2726-422B-A595-CD6EE4C03A22}" type="datetime1">
              <a:rPr lang="en-US" smtClean="0"/>
              <a:t>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990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7DDC830-91D4-4D76-B486-41F29E6EE30C}" type="datetime1">
              <a:rPr lang="en-US" smtClean="0"/>
              <a:t>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929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7A75830-97F6-4D74-A47F-8CD50EFD373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4B855260-6F71-4500-AA56-E197C8A5E92E}" type="datetime1">
              <a:rPr lang="en-US" smtClean="0"/>
              <a:t>1/30/2024</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Content Placeholder 3">
            <a:extLst>
              <a:ext uri="{FF2B5EF4-FFF2-40B4-BE49-F238E27FC236}">
                <a16:creationId xmlns:a16="http://schemas.microsoft.com/office/drawing/2014/main" id="{ED988384-E3A4-482D-94EF-A8F8894AA508}"/>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3110590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A30FC14-A5B3-4B00-8DE8-B6E28CF32743}"/>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015247"/>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D9DAC08-B52B-4DCC-9D22-E4E54E711637}"/>
              </a:ext>
            </a:extLst>
          </p:cNvPr>
          <p:cNvSpPr>
            <a:spLocks noGrp="1"/>
          </p:cNvSpPr>
          <p:nvPr>
            <p:ph sz="quarter" idx="4"/>
          </p:nvPr>
        </p:nvSpPr>
        <p:spPr>
          <a:xfrm>
            <a:off x="6284744" y="3386142"/>
            <a:ext cx="5183188" cy="2015247"/>
          </a:xfrm>
        </p:spPr>
        <p:txBody>
          <a:bodyPr>
            <a:normAutofit/>
          </a:bodyPr>
          <a:lstStyle>
            <a:lvl1pPr marL="180000" indent="-180000">
              <a:lnSpc>
                <a:spcPct val="100000"/>
              </a:lnSpc>
              <a:spcBef>
                <a:spcPts val="600"/>
              </a:spcBef>
              <a:buClr>
                <a:schemeClr val="accent1"/>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600"/>
              </a:spcBef>
            </a:pPr>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32401007-55FE-4B9E-99B0-5FCA5C63BEEE}" type="datetime1">
              <a:rPr lang="en-US" smtClean="0"/>
              <a:t>1/30/2024</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277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BFDD45-3FE7-46CA-9142-8DBABF181C2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76871A2B-ADE3-40A2-A02A-09FC8B80F731}" type="datetime1">
              <a:rPr lang="en-US" smtClean="0"/>
              <a:t>1/30/2024</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8" y="255684"/>
            <a:ext cx="72000" cy="157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8791ED-1F60-48B9-B73C-7835714E670D}"/>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F968FAF7-548C-4383-BE8C-5A194EC21F17}"/>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3" name="Straight Connector 22">
            <a:extLst>
              <a:ext uri="{FF2B5EF4-FFF2-40B4-BE49-F238E27FC236}">
                <a16:creationId xmlns:a16="http://schemas.microsoft.com/office/drawing/2014/main" id="{DBEDEE03-9903-44CE-8EB8-22B19F5E8DD7}"/>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E8DF3E-FD5B-4215-B847-DFFB761C21A4}"/>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Content Placeholder 3">
            <a:extLst>
              <a:ext uri="{FF2B5EF4-FFF2-40B4-BE49-F238E27FC236}">
                <a16:creationId xmlns:a16="http://schemas.microsoft.com/office/drawing/2014/main" id="{C2B73E5D-AD65-4FEE-89DE-2E2643A3456B}"/>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5" name="Content Placeholder 3">
            <a:extLst>
              <a:ext uri="{FF2B5EF4-FFF2-40B4-BE49-F238E27FC236}">
                <a16:creationId xmlns:a16="http://schemas.microsoft.com/office/drawing/2014/main" id="{E10D0906-57D4-410E-823B-3BAD416949E1}"/>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129739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8E5174AC-6E10-46E9-BC4A-4E3A595D534E}" type="datetime1">
              <a:rPr lang="en-US" smtClean="0"/>
              <a:t>1/30/2024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15979"/>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68744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85B3913D-DE21-4303-8F9D-A21ACDBC3B69}" type="datetime1">
              <a:rPr lang="en-US" smtClean="0"/>
              <a:t>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Content Placeholder 3">
            <a:extLst>
              <a:ext uri="{FF2B5EF4-FFF2-40B4-BE49-F238E27FC236}">
                <a16:creationId xmlns:a16="http://schemas.microsoft.com/office/drawing/2014/main" id="{757A12BA-9C40-44B2-BB42-FE7A1F89A090}"/>
              </a:ext>
            </a:extLst>
          </p:cNvPr>
          <p:cNvSpPr>
            <a:spLocks noGrp="1"/>
          </p:cNvSpPr>
          <p:nvPr>
            <p:ph sz="half" idx="15"/>
          </p:nvPr>
        </p:nvSpPr>
        <p:spPr>
          <a:xfrm>
            <a:off x="1527519" y="3386142"/>
            <a:ext cx="4783074"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7" name="Content Placeholder 3">
            <a:extLst>
              <a:ext uri="{FF2B5EF4-FFF2-40B4-BE49-F238E27FC236}">
                <a16:creationId xmlns:a16="http://schemas.microsoft.com/office/drawing/2014/main" id="{16A390F6-1520-488F-97A9-78F0B2119006}"/>
              </a:ext>
            </a:extLst>
          </p:cNvPr>
          <p:cNvSpPr>
            <a:spLocks noGrp="1"/>
          </p:cNvSpPr>
          <p:nvPr>
            <p:ph sz="half" idx="16"/>
          </p:nvPr>
        </p:nvSpPr>
        <p:spPr>
          <a:xfrm>
            <a:off x="6911271" y="3386142"/>
            <a:ext cx="4783075"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3590267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C51E45D-B5D1-4EF4-9967-78E83BC898CC}" type="datetime1">
              <a:rPr lang="en-US" smtClean="0"/>
              <a:t>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Content Placeholder 3">
            <a:extLst>
              <a:ext uri="{FF2B5EF4-FFF2-40B4-BE49-F238E27FC236}">
                <a16:creationId xmlns:a16="http://schemas.microsoft.com/office/drawing/2014/main" id="{80E9747C-D5E4-4606-9D3D-103BF578726B}"/>
              </a:ext>
            </a:extLst>
          </p:cNvPr>
          <p:cNvSpPr>
            <a:spLocks noGrp="1"/>
          </p:cNvSpPr>
          <p:nvPr>
            <p:ph sz="half" idx="17"/>
          </p:nvPr>
        </p:nvSpPr>
        <p:spPr>
          <a:xfrm>
            <a:off x="1527519" y="3386142"/>
            <a:ext cx="4559068" cy="2773258"/>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9" name="Content Placeholder 3">
            <a:extLst>
              <a:ext uri="{FF2B5EF4-FFF2-40B4-BE49-F238E27FC236}">
                <a16:creationId xmlns:a16="http://schemas.microsoft.com/office/drawing/2014/main" id="{C45F91F2-CC9B-43AA-A5DF-A0BCEB342754}"/>
              </a:ext>
            </a:extLst>
          </p:cNvPr>
          <p:cNvSpPr>
            <a:spLocks noGrp="1"/>
          </p:cNvSpPr>
          <p:nvPr>
            <p:ph sz="half" idx="18"/>
          </p:nvPr>
        </p:nvSpPr>
        <p:spPr>
          <a:xfrm>
            <a:off x="6911271" y="3386142"/>
            <a:ext cx="4783069"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611792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FDF157-A493-4A5F-9B08-356A30F203C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C5BAB17F-C031-4630-8FA3-EE6012C20DEF}" type="datetime1">
              <a:rPr lang="en-US" smtClean="0"/>
              <a:t>1/30/2024</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4517136"/>
          </a:xfrm>
          <a:solidFill>
            <a:schemeClr val="bg1">
              <a:alpha val="50000"/>
            </a:schemeClr>
          </a:solidFill>
        </p:spPr>
        <p:txBody>
          <a:bodyPr anchor="ctr" anchorCtr="0">
            <a:normAutofit/>
          </a:bodyPr>
          <a:lstStyle>
            <a:lvl1pPr marL="0" indent="0" algn="ctr">
              <a:buNone/>
              <a:defRPr sz="1500"/>
            </a:lvl1pPr>
          </a:lstStyle>
          <a:p>
            <a:r>
              <a:rPr lang="en-US" dirty="0"/>
              <a:t>Click icon to add picture</a:t>
            </a:r>
          </a:p>
        </p:txBody>
      </p:sp>
    </p:spTree>
    <p:extLst>
      <p:ext uri="{BB962C8B-B14F-4D97-AF65-F5344CB8AC3E}">
        <p14:creationId xmlns:p14="http://schemas.microsoft.com/office/powerpoint/2010/main" val="2804327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and Titl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DB8CD8-F2C6-48F5-8A73-E5FB643BC475}"/>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gradFill>
                  <a:gsLst>
                    <a:gs pos="0">
                      <a:schemeClr val="bg2"/>
                    </a:gs>
                    <a:gs pos="100000">
                      <a:schemeClr val="accent1"/>
                    </a:gs>
                  </a:gsLst>
                  <a:lin ang="0" scaled="1"/>
                </a:gradFill>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5406CC0F-AE50-44ED-8007-5467636E4C42}" type="datetime1">
              <a:rPr lang="en-US" smtClean="0"/>
              <a:t>1/30/2024</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3872910"/>
          </a:xfrm>
          <a:solidFill>
            <a:schemeClr val="bg1">
              <a:alpha val="50000"/>
            </a:schemeClr>
          </a:solidFill>
        </p:spPr>
        <p:txBody>
          <a:bodyPr anchor="ctr" anchorCtr="0">
            <a:normAutofit/>
          </a:bodyPr>
          <a:lstStyle>
            <a:lvl1pPr marL="0" indent="0" algn="ctr">
              <a:buNone/>
              <a:defRPr sz="1500"/>
            </a:lvl1pPr>
          </a:lstStyle>
          <a:p>
            <a:r>
              <a:rPr lang="en-US" dirty="0"/>
              <a:t>Click icon to add picture</a:t>
            </a:r>
          </a:p>
        </p:txBody>
      </p:sp>
      <p:cxnSp>
        <p:nvCxnSpPr>
          <p:cNvPr id="15" name="Straight Connector 14">
            <a:extLst>
              <a:ext uri="{FF2B5EF4-FFF2-40B4-BE49-F238E27FC236}">
                <a16:creationId xmlns:a16="http://schemas.microsoft.com/office/drawing/2014/main" id="{E25C7F29-6151-4F91-80D1-C96C51C06795}"/>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410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0F2065-1E46-45F4-8B82-40AFF3B380E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8F5BCE4A-56A6-49EC-A673-D7F2D2D770DB}" type="datetime1">
              <a:rPr lang="en-US" smtClean="0"/>
              <a:t>1/30/2024</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246000" y="1659525"/>
            <a:ext cx="11700000" cy="4517136"/>
          </a:xfrm>
          <a:solidFill>
            <a:schemeClr val="bg1">
              <a:alpha val="50000"/>
            </a:schemeClr>
          </a:solidFill>
        </p:spPr>
        <p:txBody>
          <a:bodyPr anchor="ctr" anchorCtr="0">
            <a:normAutofit/>
          </a:bodyPr>
          <a:lstStyle>
            <a:lvl1pPr marL="0" indent="0" algn="ctr">
              <a:buNone/>
              <a:defRPr sz="1500"/>
            </a:lvl1pPr>
          </a:lstStyle>
          <a:p>
            <a:r>
              <a:rPr lang="en-US" dirty="0"/>
              <a:t>Click icon to add picture</a:t>
            </a:r>
          </a:p>
        </p:txBody>
      </p:sp>
      <p:cxnSp>
        <p:nvCxnSpPr>
          <p:cNvPr id="15" name="Straight Connector 14">
            <a:extLst>
              <a:ext uri="{FF2B5EF4-FFF2-40B4-BE49-F238E27FC236}">
                <a16:creationId xmlns:a16="http://schemas.microsoft.com/office/drawing/2014/main" id="{2A58BD2B-1B9B-49E6-8C1A-77F7A60420D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A17DA84B-7C7B-413F-9A4E-88B7975E1CBB}"/>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453C73EB-9DF5-425B-B9EA-BADEC34670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099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19">
            <a:extLst>
              <a:ext uri="{FF2B5EF4-FFF2-40B4-BE49-F238E27FC236}">
                <a16:creationId xmlns:a16="http://schemas.microsoft.com/office/drawing/2014/main" id="{90DA0444-D1E1-48F5-9158-243679F7B638}"/>
              </a:ext>
            </a:extLst>
          </p:cNvPr>
          <p:cNvSpPr>
            <a:spLocks noGrp="1"/>
          </p:cNvSpPr>
          <p:nvPr>
            <p:ph type="pic" sz="quarter" idx="15"/>
          </p:nvPr>
        </p:nvSpPr>
        <p:spPr>
          <a:xfrm>
            <a:off x="0" y="2167439"/>
            <a:ext cx="12192000" cy="4009222"/>
          </a:xfrm>
          <a:solidFill>
            <a:schemeClr val="bg1">
              <a:alpha val="50000"/>
            </a:schemeClr>
          </a:solidFill>
        </p:spPr>
        <p:txBody>
          <a:bodyPr anchor="ctr" anchorCtr="0">
            <a:normAutofit/>
          </a:bodyPr>
          <a:lstStyle>
            <a:lvl1pPr marL="0" indent="0" algn="ctr">
              <a:buNone/>
              <a:defRPr sz="1500"/>
            </a:lvl1pPr>
          </a:lstStyle>
          <a:p>
            <a:r>
              <a:rPr lang="en-US" dirty="0"/>
              <a:t>Click icon to add picture</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F6EF2B0D-49A2-441C-B800-8DA3FF9758CE}" type="datetime1">
              <a:rPr lang="en-US" smtClean="0"/>
              <a:t>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139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Picture and Title">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dirty="0"/>
              <a:t>Click icon to add picture</a:t>
            </a:r>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7" y="4435638"/>
            <a:ext cx="8807116" cy="1571359"/>
          </a:xfrm>
        </p:spPr>
        <p:txBody>
          <a:bodyPr anchor="b">
            <a:normAutofit/>
          </a:bodyPr>
          <a:lstStyle>
            <a:lvl1pPr algn="l">
              <a:defRPr sz="4000" b="1">
                <a:solidFill>
                  <a:schemeClr val="bg1"/>
                </a:solidFill>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2F5D5FDB-2FE7-44AD-B9BD-8BEF95F41952}" type="datetime1">
              <a:rPr lang="en-US" smtClean="0"/>
              <a:t>1/30/2024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2" name="Straight Connector 11">
            <a:extLst>
              <a:ext uri="{FF2B5EF4-FFF2-40B4-BE49-F238E27FC236}">
                <a16:creationId xmlns:a16="http://schemas.microsoft.com/office/drawing/2014/main" id="{E2311598-88E6-4CCA-AFD4-E5D87D3AAF1D}"/>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689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9B2A5FC-034D-4F4C-833F-A3DDC66E3E6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9753FB07-8F96-4A12-BC7E-21F8E0954886}" type="datetime1">
              <a:rPr lang="en-US" smtClean="0"/>
              <a:t>1/30/2024</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740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A48C424-A3E8-45D9-A344-780A64F65F99}"/>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gradFill>
                  <a:gsLst>
                    <a:gs pos="0">
                      <a:schemeClr val="bg2"/>
                    </a:gs>
                    <a:gs pos="100000">
                      <a:schemeClr val="accent1"/>
                    </a:gs>
                  </a:gsLst>
                  <a:lin ang="0" scaled="1"/>
                </a:gradFill>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C8790E14-8D81-41DD-8E4A-1160D6D337E4}" type="datetime1">
              <a:rPr lang="en-US" smtClean="0"/>
              <a:t>1/30/2024</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017154"/>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2931545"/>
          </a:xfrm>
        </p:spPr>
        <p:txBody>
          <a:bodyPr>
            <a:normAutofit/>
          </a:bodyPr>
          <a:lstStyle>
            <a:lvl1pP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561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0540321-6794-45E5-A403-F840A499D67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FA226BC7-E49E-4871-8B90-93766E659C8E}"/>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15">
            <a:extLst>
              <a:ext uri="{FF2B5EF4-FFF2-40B4-BE49-F238E27FC236}">
                <a16:creationId xmlns:a16="http://schemas.microsoft.com/office/drawing/2014/main" id="{7FD1F1BF-3901-435E-A225-44921D7097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9" name="Straight Connector 28">
            <a:extLst>
              <a:ext uri="{FF2B5EF4-FFF2-40B4-BE49-F238E27FC236}">
                <a16:creationId xmlns:a16="http://schemas.microsoft.com/office/drawing/2014/main" id="{3A349A95-A047-4A05-83FB-F32C3818143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2F825738-C96E-44D6-94FE-78EC73B11312}" type="datetime1">
              <a:rPr lang="en-US" smtClean="0"/>
              <a:t>1/30/2024</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8" y="255842"/>
            <a:ext cx="72000" cy="1033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F95BF2-B52F-4059-BC20-4B61F5F92FC3}"/>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98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582"/>
            <a:ext cx="8807116" cy="91587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49257"/>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B3903798-9F8A-4555-A128-691FDFB38DA9}" type="datetime1">
              <a:rPr lang="en-US" noProof="0" smtClean="0"/>
              <a:t>1/30/2024</a:t>
            </a:fld>
            <a:endParaRPr lang="en-US" noProof="0"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7942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13969"/>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2012447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989398F-A7F5-4300-AD8D-F2211496F365}" type="datetime1">
              <a:rPr lang="en-US" smtClean="0"/>
              <a:t>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8" y="3386142"/>
            <a:ext cx="4759643"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067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0CD2376-834B-4EE0-BA14-A9AEA2135615}"/>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1F1D69A2-DE74-4722-929F-847049DD6A45}" type="datetime1">
              <a:rPr lang="en-US" smtClean="0"/>
              <a:t>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9" y="3386142"/>
            <a:ext cx="4540672"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351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B4FDD192-6800-47D0-90F1-7D91FE57976D}" type="datetime1">
              <a:rPr lang="en-US" smtClean="0"/>
              <a:t>1/30/2024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89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ED1F5F9-2E42-493E-906D-AA9F7D5F0880}"/>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47703"/>
            <a:ext cx="6291150" cy="1328497"/>
          </a:xfrm>
        </p:spPr>
        <p:txBody>
          <a:bodyPr anchor="b">
            <a:noAutofit/>
          </a:bodyPr>
          <a:lstStyle>
            <a:lvl1pPr>
              <a:defRPr sz="4000">
                <a:gradFill>
                  <a:gsLst>
                    <a:gs pos="0">
                      <a:schemeClr val="bg2"/>
                    </a:gs>
                    <a:gs pos="100000">
                      <a:schemeClr val="accent1"/>
                    </a:gs>
                  </a:gsLst>
                  <a:lin ang="0" scaled="1"/>
                </a:gradFill>
              </a:defRPr>
            </a:lvl1pPr>
          </a:lstStyle>
          <a:p>
            <a:r>
              <a:rPr lang="en-US" dirty="0"/>
              <a:t>PICTURE WITH</a:t>
            </a:r>
            <a:br>
              <a:rPr lang="en-US" dirty="0"/>
            </a:br>
            <a:r>
              <a:rPr lang="en-US" dirty="0"/>
              <a:t>CAPTION 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0" y="2950934"/>
            <a:ext cx="12192000" cy="2581498"/>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2216910"/>
            <a:ext cx="6291150" cy="654726"/>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CABEC1E2-BCC4-44B2-A3D7-036C18CBFA1C}" type="datetime1">
              <a:rPr lang="en-US" smtClean="0"/>
              <a:t>1/30/2024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1723" cy="181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2102969"/>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707FDA-D4BE-43FA-91CD-CBA55EB8CA17}"/>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753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1289E2-E0FB-4100-99AE-FC48AB519EE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255600"/>
            <a:ext cx="5231567" cy="6346800"/>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7D989723-4BF4-48A4-B5CD-B482435A8942}" type="datetime1">
              <a:rPr lang="en-US" smtClean="0"/>
              <a:t>1/30/2024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F50E9D-E2D8-41FB-816D-829494C06AD8}"/>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5">
            <a:extLst>
              <a:ext uri="{FF2B5EF4-FFF2-40B4-BE49-F238E27FC236}">
                <a16:creationId xmlns:a16="http://schemas.microsoft.com/office/drawing/2014/main" id="{0C17ED7B-D5EA-4FB8-8E1B-F04BFE982E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0" name="Straight Connector 19">
            <a:extLst>
              <a:ext uri="{FF2B5EF4-FFF2-40B4-BE49-F238E27FC236}">
                <a16:creationId xmlns:a16="http://schemas.microsoft.com/office/drawing/2014/main" id="{4A992C28-7C5F-479C-A649-564EFD0EEABF}"/>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D1F0C21-A9B5-47E2-93F8-6226D37312FC}"/>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437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1519351" y="652069"/>
            <a:ext cx="3490800"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1519351" y="3283710"/>
            <a:ext cx="3490800"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934AF4EC-7DDE-4C95-9956-59513BFBB065}" type="datetime1">
              <a:rPr lang="en-US" smtClean="0"/>
              <a:t>1/30/2024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1277838" y="837332"/>
            <a:ext cx="72843" cy="204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65941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020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noProof="0" dirty="0"/>
              <a:t>Click icon to add picture</a:t>
            </a:r>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6320892" y="5027253"/>
            <a:ext cx="5373461" cy="1132143"/>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cxnSp>
        <p:nvCxnSpPr>
          <p:cNvPr id="20" name="Straight Connector 19">
            <a:extLst>
              <a:ext uri="{FF2B5EF4-FFF2-40B4-BE49-F238E27FC236}">
                <a16:creationId xmlns:a16="http://schemas.microsoft.com/office/drawing/2014/main" id="{4B6A7686-9AC4-4F00-9096-A661393BEBDC}"/>
              </a:ext>
            </a:extLst>
          </p:cNvPr>
          <p:cNvCxnSpPr/>
          <p:nvPr userDrawn="1"/>
        </p:nvCxnSpPr>
        <p:spPr>
          <a:xfrm>
            <a:off x="1838883" y="607270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6" y="4626870"/>
            <a:ext cx="4626665" cy="1389106"/>
          </a:xfrm>
        </p:spPr>
        <p:txBody>
          <a:bodyPr anchor="b">
            <a:normAutofit/>
          </a:bodyPr>
          <a:lstStyle>
            <a:lvl1pPr algn="l">
              <a:defRPr sz="4000" b="1">
                <a:solidFill>
                  <a:schemeClr val="bg1"/>
                </a:solidFill>
              </a:defRPr>
            </a:lvl1pPr>
          </a:lstStyle>
          <a:p>
            <a:r>
              <a:rPr lang="en-US" noProof="0"/>
              <a:t>PICTURE</a:t>
            </a:r>
            <a:br>
              <a:rPr lang="en-US" noProof="0"/>
            </a:br>
            <a:r>
              <a:rPr lang="en-US" noProof="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11F7C77-DBB5-4D0F-9120-27BDB5B99C32}" type="datetime1">
              <a:rPr lang="en-US" noProof="0" smtClean="0"/>
              <a:t>1/30/2024</a:t>
            </a:fld>
            <a:endParaRPr lang="en-US" noProof="0"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noProof="0"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dirty="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E088D115-EF5A-444B-AD3E-D2EE18401B4A}"/>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noProof="0"/>
              <a:t>20XX</a:t>
            </a:r>
          </a:p>
        </p:txBody>
      </p:sp>
    </p:spTree>
    <p:extLst>
      <p:ext uri="{BB962C8B-B14F-4D97-AF65-F5344CB8AC3E}">
        <p14:creationId xmlns:p14="http://schemas.microsoft.com/office/powerpoint/2010/main" val="1462494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0DA57DDE-1A3D-4921-8DA7-F028633C78C6}" type="datetime1">
              <a:rPr lang="en-US" smtClean="0"/>
              <a:t>1/30/2024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97706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1237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04768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97706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1237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04768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Tree>
    <p:extLst>
      <p:ext uri="{BB962C8B-B14F-4D97-AF65-F5344CB8AC3E}">
        <p14:creationId xmlns:p14="http://schemas.microsoft.com/office/powerpoint/2010/main" val="2236601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Overview">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427B840-CC27-4923-A00E-7899AF7A4460}"/>
              </a:ext>
            </a:extLst>
          </p:cNvPr>
          <p:cNvSpPr/>
          <p:nvPr userDrawn="1"/>
        </p:nvSpPr>
        <p:spPr>
          <a:xfrm>
            <a:off x="0" y="5764039"/>
            <a:ext cx="12192000" cy="1093961"/>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7B3A6B8C-51E0-4512-9EB9-DD1BB2387348}" type="datetime1">
              <a:rPr lang="en-US" smtClean="0"/>
              <a:t>1/30/2024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dirty="0"/>
              <a:t>Click icon to add picture</a:t>
            </a:r>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dirty="0"/>
              <a:t>Click icon to add picture</a:t>
            </a:r>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dirty="0"/>
              <a:t>Click icon to add picture</a:t>
            </a:r>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dirty="0"/>
              <a:t>Click icon to add picture</a:t>
            </a:r>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dirty="0"/>
              <a:t>Click icon to add picture</a:t>
            </a:r>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dirty="0"/>
              <a:t>Click icon to add picture</a:t>
            </a:r>
          </a:p>
        </p:txBody>
      </p:sp>
    </p:spTree>
    <p:extLst>
      <p:ext uri="{BB962C8B-B14F-4D97-AF65-F5344CB8AC3E}">
        <p14:creationId xmlns:p14="http://schemas.microsoft.com/office/powerpoint/2010/main" val="326096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0994831-EE46-4DEA-9077-4FEBBCD60EB3}"/>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15065FF-3A74-4B0F-9624-362545A943D5}" type="datetime1">
              <a:rPr lang="en-US" smtClean="0"/>
              <a:t>1/30/2024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244444"/>
            <a:ext cx="72000" cy="907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cxnSp>
        <p:nvCxnSpPr>
          <p:cNvPr id="57" name="Straight Connector 56">
            <a:extLst>
              <a:ext uri="{FF2B5EF4-FFF2-40B4-BE49-F238E27FC236}">
                <a16:creationId xmlns:a16="http://schemas.microsoft.com/office/drawing/2014/main" id="{6EC8F712-6C02-43F3-8A0A-5DCA975E7C38}"/>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8B62D71-4318-4C96-828A-D19FFBFA7BDA}"/>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12E8DD1E-B3CA-4756-A792-B476AFA9AE24}"/>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9603F760-AD2F-4611-99B6-58C4666AEBA1}"/>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21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a:t>
            </a:r>
            <a:br>
              <a:rPr lang="en-US" noProof="0"/>
            </a:br>
            <a:r>
              <a:rPr lang="en-US" noProof="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29C6A1-E569-4FC9-9D93-90A846C9C5BB}" type="datetime1">
              <a:rPr lang="en-US" noProof="0" smtClean="0"/>
              <a:t>1/30/2024</a:t>
            </a:fld>
            <a:endParaRPr lang="en-US" noProof="0"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3298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16251742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solidFill>
                  <a:schemeClr val="bg1"/>
                </a:soli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D578B35B-55DE-4D82-AAED-127142AD1F9F}" type="datetime1">
              <a:rPr lang="en-US" smtClean="0"/>
              <a:t>1/30/2024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AC031692-3E92-4C7E-A067-5F49BD126705}"/>
              </a:ext>
            </a:extLst>
          </p:cNvPr>
          <p:cNvSpPr>
            <a:spLocks noGrp="1"/>
          </p:cNvSpPr>
          <p:nvPr>
            <p:ph type="body" sz="quarter" idx="15" hasCustomPrompt="1"/>
          </p:nvPr>
        </p:nvSpPr>
        <p:spPr>
          <a:xfrm>
            <a:off x="11084400" y="838800"/>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3545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4724400" y="0"/>
            <a:ext cx="74676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FA441BB-2CCE-42E8-8A4D-47586555D345}" type="datetime1">
              <a:rPr lang="en-US" smtClean="0"/>
              <a:t>1/30/2024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2062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85FB182-4CCC-45D7-A2A4-A593CA00EB5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8E2AFE-9147-47F3-ADFE-AD251E989D20}"/>
              </a:ext>
            </a:extLst>
          </p:cNvPr>
          <p:cNvSpPr>
            <a:spLocks noGrp="1"/>
          </p:cNvSpPr>
          <p:nvPr>
            <p:ph type="title" hasCustomPrompt="1"/>
          </p:nvPr>
        </p:nvSpPr>
        <p:spPr>
          <a:xfrm>
            <a:off x="1814400" y="1144587"/>
            <a:ext cx="9395400" cy="1483413"/>
          </a:xfrm>
        </p:spPr>
        <p:txBody>
          <a:bodyPr>
            <a:noAutofit/>
          </a:bodyPr>
          <a:lstStyle>
            <a:lvl1pPr>
              <a:defRPr sz="5500"/>
            </a:lvl1pPr>
          </a:lstStyle>
          <a:p>
            <a:r>
              <a:rPr lang="en-US" dirty="0"/>
              <a:t>THANK</a:t>
            </a:r>
            <a:br>
              <a:rPr lang="en-US" dirty="0"/>
            </a:br>
            <a:r>
              <a:rPr lang="en-US" dirty="0"/>
              <a:t>YOU!</a:t>
            </a:r>
          </a:p>
        </p:txBody>
      </p:sp>
      <p:sp>
        <p:nvSpPr>
          <p:cNvPr id="4" name="Date Placeholder 3">
            <a:extLst>
              <a:ext uri="{FF2B5EF4-FFF2-40B4-BE49-F238E27FC236}">
                <a16:creationId xmlns:a16="http://schemas.microsoft.com/office/drawing/2014/main" id="{59B46BDE-7853-435A-80A6-D25940D17A54}"/>
              </a:ext>
            </a:extLst>
          </p:cNvPr>
          <p:cNvSpPr>
            <a:spLocks noGrp="1"/>
          </p:cNvSpPr>
          <p:nvPr>
            <p:ph type="dt" sz="half" idx="10"/>
          </p:nvPr>
        </p:nvSpPr>
        <p:spPr/>
        <p:txBody>
          <a:bodyPr/>
          <a:lstStyle/>
          <a:p>
            <a:fld id="{11D0F1A0-84E6-4AA0-9183-7CA10A278BD9}" type="datetime1">
              <a:rPr lang="en-US" smtClean="0"/>
              <a:t>1/30/2024</a:t>
            </a:fld>
            <a:endParaRPr lang="en-US" dirty="0"/>
          </a:p>
        </p:txBody>
      </p:sp>
      <p:sp>
        <p:nvSpPr>
          <p:cNvPr id="5" name="Footer Placeholder 4">
            <a:extLst>
              <a:ext uri="{FF2B5EF4-FFF2-40B4-BE49-F238E27FC236}">
                <a16:creationId xmlns:a16="http://schemas.microsoft.com/office/drawing/2014/main" id="{B4C83E82-A916-403C-8BE8-252132A9420A}"/>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C7F2326-238E-4FE6-8842-680DE4A0432D}"/>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B9D0891-2A9E-4F35-82BE-7966AECBB0F1}"/>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E52F6420-3AFC-4D7F-A45D-56EA5EFC0D18}"/>
              </a:ext>
            </a:extLst>
          </p:cNvPr>
          <p:cNvSpPr>
            <a:spLocks noGrp="1"/>
          </p:cNvSpPr>
          <p:nvPr>
            <p:ph type="subTitle" idx="13" hasCustomPrompt="1"/>
          </p:nvPr>
        </p:nvSpPr>
        <p:spPr>
          <a:xfrm>
            <a:off x="1812758" y="3038688"/>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cxnSp>
        <p:nvCxnSpPr>
          <p:cNvPr id="11" name="Straight Connector 10">
            <a:extLst>
              <a:ext uri="{FF2B5EF4-FFF2-40B4-BE49-F238E27FC236}">
                <a16:creationId xmlns:a16="http://schemas.microsoft.com/office/drawing/2014/main" id="{2BC78E93-F6DF-44C7-A9BB-D035C397BFD5}"/>
              </a:ext>
            </a:extLst>
          </p:cNvPr>
          <p:cNvCxnSpPr/>
          <p:nvPr userDrawn="1"/>
        </p:nvCxnSpPr>
        <p:spPr>
          <a:xfrm>
            <a:off x="1957137" y="288364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7BFFD5-4519-4811-BDD2-3B0318780ACC}"/>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A4E36001-6B54-4F6D-9532-965904F3C338}"/>
              </a:ext>
            </a:extLst>
          </p:cNvPr>
          <p:cNvSpPr>
            <a:spLocks noGrp="1"/>
          </p:cNvSpPr>
          <p:nvPr>
            <p:ph type="body" sz="quarter" idx="14" hasCustomPrompt="1"/>
          </p:nvPr>
        </p:nvSpPr>
        <p:spPr>
          <a:xfrm>
            <a:off x="9416048" y="537758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05858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 y="0"/>
            <a:ext cx="12191989"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7339F772-C659-4F6E-A95D-21349475745A}" type="datetime1">
              <a:rPr lang="en-US" smtClean="0"/>
              <a:t>1/30/2024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06893"/>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534950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332"/>
            <a:ext cx="8807116" cy="915873"/>
          </a:xfrm>
        </p:spPr>
        <p:txBody>
          <a:bodyPr anchor="b">
            <a:normAutofit/>
          </a:bodyPr>
          <a:lstStyle>
            <a:lvl1pPr algn="l">
              <a:defRPr sz="5500" b="1">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63075"/>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553C389B-1365-4D57-8640-FE32C76A82BF}" type="datetime1">
              <a:rPr lang="en-US" noProof="0" smtClean="0"/>
              <a:t>1/30/2024</a:t>
            </a:fld>
            <a:endParaRPr lang="en-US" noProof="0"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08027"/>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06893"/>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4083635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D61DF5-2BE6-40B6-97DF-A161EF9520AA}"/>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CF1BB306-77B6-40D8-8A71-1A24515FE48B}" type="datetime1">
              <a:rPr lang="en-US" smtClean="0"/>
              <a:t>1/30/2024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1393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202733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64500"/>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43285"/>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646D3CFD-4D7A-41AC-A46D-B09F422513E8}" type="datetime1">
              <a:rPr lang="en-US" noProof="0" smtClean="0"/>
              <a:t>1/30/2024</a:t>
            </a:fld>
            <a:endParaRPr lang="en-US" noProof="0"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lvl1pPr>
              <a:defRPr>
                <a:solidFill>
                  <a:schemeClr val="accent1"/>
                </a:solidFill>
              </a:defRPr>
            </a:lvl1pPr>
          </a:lstStyle>
          <a:p>
            <a:r>
              <a:rPr lang="en-US" noProof="0"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noProof="0" smtClean="0"/>
              <a:pPr/>
              <a:t>‹#›</a:t>
            </a:fld>
            <a:endParaRPr lang="en-US" noProof="0"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cxnSp>
        <p:nvCxnSpPr>
          <p:cNvPr id="14" name="Straight Connector 13">
            <a:extLst>
              <a:ext uri="{FF2B5EF4-FFF2-40B4-BE49-F238E27FC236}">
                <a16:creationId xmlns:a16="http://schemas.microsoft.com/office/drawing/2014/main" id="{5475710E-5533-4BB2-A66B-352BB2B1F9CB}"/>
              </a:ext>
            </a:extLst>
          </p:cNvPr>
          <p:cNvCxnSpPr/>
          <p:nvPr userDrawn="1"/>
        </p:nvCxnSpPr>
        <p:spPr>
          <a:xfrm>
            <a:off x="1957137" y="5823067"/>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18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1"/>
            <a:ext cx="12192000" cy="4464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85756"/>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50473"/>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B7FBC92-456B-42A9-BBF5-ADCA2050DDCF}" type="datetime1">
              <a:rPr lang="en-US" noProof="0" smtClean="0"/>
              <a:t>1/30/2024</a:t>
            </a:fld>
            <a:endParaRPr lang="en-US" noProof="0"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82423"/>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98615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775165"/>
            <a:ext cx="9971158" cy="2427923"/>
          </a:xfrm>
        </p:spPr>
        <p:txBody>
          <a:bodyPr>
            <a:normAutofit/>
          </a:bodyPr>
          <a:lstStyle>
            <a:lvl1pPr marL="0" indent="0">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40F99D1-A115-46CA-B10A-279193A83BBC}" type="datetime1">
              <a:rPr lang="en-US" smtClean="0"/>
              <a:t>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81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gradFill>
                  <a:gsLst>
                    <a:gs pos="0">
                      <a:schemeClr val="bg2"/>
                    </a:gs>
                    <a:gs pos="100000">
                      <a:schemeClr val="accent1"/>
                    </a:gs>
                  </a:gsLst>
                  <a:lin ang="0" scaled="1"/>
                </a:gradFill>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133484"/>
            <a:ext cx="10515600" cy="2427923"/>
          </a:xfrm>
        </p:spPr>
        <p:txBody>
          <a:bodyPr>
            <a:normAutofit/>
          </a:bodyPr>
          <a:lstStyle>
            <a:lvl1pPr marL="0" indent="0">
              <a:lnSpc>
                <a:spcPct val="100000"/>
              </a:lnSpc>
              <a:spcBef>
                <a:spcPts val="600"/>
              </a:spcBef>
              <a:buNone/>
              <a:defRPr sz="1600" i="0">
                <a:solidFill>
                  <a:schemeClr val="tx1">
                    <a:lumMod val="75000"/>
                    <a:lumOff val="25000"/>
                  </a:schemeClr>
                </a:solidFill>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00E1783-EEF8-44D1-A300-8D20A32BB2D3}" type="datetime1">
              <a:rPr lang="en-US" smtClean="0"/>
              <a:t>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33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CF94AF4-4F78-4DA5-8571-FD66FFA6313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21" y="546844"/>
            <a:ext cx="8997738"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1527520" y="3581731"/>
            <a:ext cx="8997737" cy="2230464"/>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8E8C37E-76B3-4A0D-BCD1-C5A52A858D66}" type="datetime1">
              <a:rPr lang="en-US" smtClean="0"/>
              <a:t>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a:xfrm>
            <a:off x="590400" y="6159402"/>
            <a:ext cx="2788169"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8" y="244717"/>
            <a:ext cx="7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2" y="161638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20" y="1757035"/>
            <a:ext cx="8997737"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0938200" y="1341281"/>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0831016" y="1377655"/>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80265F1-E793-484F-ADC9-31450ADF8B0E}"/>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68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5871409" y="2588054"/>
            <a:ext cx="5228216"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76D2C234-967A-4CF5-82BF-1AF9EBDCBA35}" type="datetime1">
              <a:rPr lang="en-US" smtClean="0"/>
              <a:t>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381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1E1EAD-812A-4236-9F79-679D72C2B82D}"/>
              </a:ext>
            </a:extLst>
          </p:cNvPr>
          <p:cNvSpPr>
            <a:spLocks noGrp="1"/>
          </p:cNvSpPr>
          <p:nvPr>
            <p:ph type="ftr" sz="quarter" idx="3"/>
          </p:nvPr>
        </p:nvSpPr>
        <p:spPr>
          <a:xfrm>
            <a:off x="614873" y="6187538"/>
            <a:ext cx="3256673" cy="365125"/>
          </a:xfrm>
          <a:prstGeom prst="rect">
            <a:avLst/>
          </a:prstGeom>
        </p:spPr>
        <p:txBody>
          <a:bodyPr vert="horz" lIns="91440" tIns="45720" rIns="91440" bIns="45720" rtlCol="0" anchor="ctr"/>
          <a:lstStyle>
            <a:lvl1pPr algn="l">
              <a:defRPr sz="1200" i="1">
                <a:solidFill>
                  <a:schemeClr val="tx2"/>
                </a:solidFill>
              </a:defRPr>
            </a:lvl1pPr>
          </a:lstStyle>
          <a:p>
            <a:r>
              <a:rPr lang="en-US" dirty="0"/>
              <a:t>Presentation Title</a:t>
            </a:r>
          </a:p>
        </p:txBody>
      </p:sp>
      <p:sp>
        <p:nvSpPr>
          <p:cNvPr id="2" name="Title Placeholder 1">
            <a:extLst>
              <a:ext uri="{FF2B5EF4-FFF2-40B4-BE49-F238E27FC236}">
                <a16:creationId xmlns:a16="http://schemas.microsoft.com/office/drawing/2014/main" id="{65A38A25-0817-41BC-96A5-5012FE15C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A28A22-3D06-43EE-BD32-97F90FEA19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AC635-0473-40DB-A82D-46D5F635BC1B}"/>
              </a:ext>
            </a:extLst>
          </p:cNvPr>
          <p:cNvSpPr>
            <a:spLocks noGrp="1"/>
          </p:cNvSpPr>
          <p:nvPr>
            <p:ph type="dt" sz="half" idx="2"/>
          </p:nvPr>
        </p:nvSpPr>
        <p:spPr>
          <a:xfrm>
            <a:off x="4724400" y="6187538"/>
            <a:ext cx="2743200" cy="365125"/>
          </a:xfrm>
          <a:prstGeom prst="rect">
            <a:avLst/>
          </a:prstGeom>
        </p:spPr>
        <p:txBody>
          <a:bodyPr vert="horz" lIns="91440" tIns="45720" rIns="91440" bIns="45720" rtlCol="0" anchor="ctr"/>
          <a:lstStyle>
            <a:lvl1pPr algn="l">
              <a:defRPr sz="1200" i="1">
                <a:solidFill>
                  <a:schemeClr val="tx2"/>
                </a:solidFill>
              </a:defRPr>
            </a:lvl1pPr>
          </a:lstStyle>
          <a:p>
            <a:fld id="{7E5F88F2-B164-4B6F-A4D1-FF377EA65B7F}" type="datetime1">
              <a:rPr lang="en-US" smtClean="0"/>
              <a:t>1/30/2024</a:t>
            </a:fld>
            <a:endParaRPr lang="en-US" dirty="0"/>
          </a:p>
        </p:txBody>
      </p:sp>
      <p:sp>
        <p:nvSpPr>
          <p:cNvPr id="6" name="Slide Number Placeholder 5">
            <a:extLst>
              <a:ext uri="{FF2B5EF4-FFF2-40B4-BE49-F238E27FC236}">
                <a16:creationId xmlns:a16="http://schemas.microsoft.com/office/drawing/2014/main" id="{2FBD12B9-96FA-4883-88FA-2071321A4391}"/>
              </a:ext>
            </a:extLst>
          </p:cNvPr>
          <p:cNvSpPr>
            <a:spLocks noGrp="1"/>
          </p:cNvSpPr>
          <p:nvPr>
            <p:ph type="sldNum" sz="quarter" idx="4"/>
          </p:nvPr>
        </p:nvSpPr>
        <p:spPr>
          <a:xfrm>
            <a:off x="8849751" y="6187538"/>
            <a:ext cx="2743200" cy="365125"/>
          </a:xfrm>
          <a:prstGeom prst="rect">
            <a:avLst/>
          </a:prstGeom>
        </p:spPr>
        <p:txBody>
          <a:bodyPr vert="horz" lIns="91440" tIns="45720" rIns="91440" bIns="45720" rtlCol="0" anchor="ctr"/>
          <a:lstStyle>
            <a:lvl1pPr algn="r">
              <a:defRPr sz="1200" i="1">
                <a:solidFill>
                  <a:schemeClr val="tx2"/>
                </a:solidFill>
              </a:defRPr>
            </a:lvl1p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343597835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50" r:id="rId6"/>
    <p:sldLayoutId id="2147483663" r:id="rId7"/>
    <p:sldLayoutId id="2147483664" r:id="rId8"/>
    <p:sldLayoutId id="2147483665" r:id="rId9"/>
    <p:sldLayoutId id="2147483666" r:id="rId10"/>
    <p:sldLayoutId id="2147483651" r:id="rId11"/>
    <p:sldLayoutId id="2147483670" r:id="rId12"/>
    <p:sldLayoutId id="2147483667" r:id="rId13"/>
    <p:sldLayoutId id="2147483668" r:id="rId14"/>
    <p:sldLayoutId id="2147483671" r:id="rId15"/>
    <p:sldLayoutId id="2147483669" r:id="rId16"/>
    <p:sldLayoutId id="2147483653" r:id="rId17"/>
    <p:sldLayoutId id="2147483672" r:id="rId18"/>
    <p:sldLayoutId id="2147483673" r:id="rId19"/>
    <p:sldLayoutId id="2147483674" r:id="rId20"/>
    <p:sldLayoutId id="2147483676" r:id="rId21"/>
    <p:sldLayoutId id="2147483652" r:id="rId22"/>
    <p:sldLayoutId id="2147483677" r:id="rId23"/>
    <p:sldLayoutId id="2147483678" r:id="rId24"/>
    <p:sldLayoutId id="2147483679" r:id="rId25"/>
    <p:sldLayoutId id="2147483681" r:id="rId26"/>
    <p:sldLayoutId id="2147483654" r:id="rId27"/>
    <p:sldLayoutId id="2147483682" r:id="rId28"/>
    <p:sldLayoutId id="2147483683" r:id="rId29"/>
    <p:sldLayoutId id="2147483684" r:id="rId30"/>
    <p:sldLayoutId id="2147483685" r:id="rId31"/>
    <p:sldLayoutId id="2147483657" r:id="rId32"/>
    <p:sldLayoutId id="2147483686" r:id="rId33"/>
    <p:sldLayoutId id="2147483687" r:id="rId34"/>
    <p:sldLayoutId id="2147483688" r:id="rId35"/>
    <p:sldLayoutId id="2147483689" r:id="rId36"/>
    <p:sldLayoutId id="2147483656" r:id="rId37"/>
    <p:sldLayoutId id="2147483690" r:id="rId38"/>
    <p:sldLayoutId id="2147483691" r:id="rId39"/>
    <p:sldLayoutId id="2147483692" r:id="rId40"/>
    <p:sldLayoutId id="2147483697" r:id="rId41"/>
    <p:sldLayoutId id="2147483658" r:id="rId42"/>
    <p:sldLayoutId id="2147483693" r:id="rId43"/>
    <p:sldLayoutId id="2147483694" r:id="rId44"/>
    <p:sldLayoutId id="2147483695" r:id="rId45"/>
    <p:sldLayoutId id="2147483696" r:id="rId46"/>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6.xml"/><Relationship Id="rId4" Type="http://schemas.openxmlformats.org/officeDocument/2006/relationships/image" Target="../media/image21.gif"/></Relationships>
</file>

<file path=ppt/slides/_rels/slide1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s://ucango2.org/publications/fafsa/DependencyQA.pdf"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hyperlink" Target="https://studentaid.gov/fsa-id/create-account/launch" TargetMode="External"/><Relationship Id="rId2" Type="http://schemas.openxmlformats.org/officeDocument/2006/relationships/hyperlink" Target="https://studentaid.gov/h/apply-for-aid/fafsa"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A173-4917-43E5-B91C-3914C1A8D225}"/>
              </a:ext>
            </a:extLst>
          </p:cNvPr>
          <p:cNvSpPr>
            <a:spLocks noGrp="1"/>
          </p:cNvSpPr>
          <p:nvPr>
            <p:ph type="ctrTitle"/>
          </p:nvPr>
        </p:nvSpPr>
        <p:spPr>
          <a:xfrm>
            <a:off x="1692439" y="5648733"/>
            <a:ext cx="8807116" cy="1571359"/>
          </a:xfrm>
        </p:spPr>
        <p:txBody>
          <a:bodyPr>
            <a:noAutofit/>
          </a:bodyPr>
          <a:lstStyle/>
          <a:p>
            <a:r>
              <a:rPr lang="en-US" dirty="0"/>
              <a:t>Tell Me About the FAFSA</a:t>
            </a:r>
            <a:br>
              <a:rPr lang="en-US" sz="5500" dirty="0"/>
            </a:br>
            <a:r>
              <a:rPr lang="en-US" sz="2600" dirty="0">
                <a:solidFill>
                  <a:schemeClr val="tx2"/>
                </a:solidFill>
                <a:latin typeface="Arial Narrow" panose="020B0606020202030204" pitchFamily="34" charset="0"/>
              </a:rPr>
              <a:t>Answers to FAQs Regarding Federal Financial Aid for College</a:t>
            </a:r>
            <a:br>
              <a:rPr lang="en-US" sz="6000" dirty="0">
                <a:solidFill>
                  <a:schemeClr val="tx2"/>
                </a:solidFill>
                <a:latin typeface="Arial Narrow" panose="020B0606020202030204" pitchFamily="34" charset="0"/>
              </a:rPr>
            </a:br>
            <a:br>
              <a:rPr lang="en-US" sz="5500" dirty="0"/>
            </a:br>
            <a:endParaRPr lang="en-US" sz="5500" dirty="0"/>
          </a:p>
        </p:txBody>
      </p:sp>
      <p:sp>
        <p:nvSpPr>
          <p:cNvPr id="3" name="Subtitle 2">
            <a:extLst>
              <a:ext uri="{FF2B5EF4-FFF2-40B4-BE49-F238E27FC236}">
                <a16:creationId xmlns:a16="http://schemas.microsoft.com/office/drawing/2014/main" id="{D099D82B-F86A-4C04-9207-B25F53939FB6}"/>
              </a:ext>
            </a:extLst>
          </p:cNvPr>
          <p:cNvSpPr>
            <a:spLocks noGrp="1"/>
          </p:cNvSpPr>
          <p:nvPr>
            <p:ph type="body" sz="quarter" idx="14"/>
          </p:nvPr>
        </p:nvSpPr>
        <p:spPr/>
        <p:txBody>
          <a:bodyPr>
            <a:normAutofit fontScale="40000" lnSpcReduction="20000"/>
          </a:bodyPr>
          <a:lstStyle/>
          <a:p>
            <a:r>
              <a:rPr lang="en-US" dirty="0">
                <a:latin typeface="Arial Narrow" panose="020B0606020202030204" pitchFamily="34" charset="0"/>
              </a:rPr>
              <a:t>Answers to FAQs Regarding Federal Financial Aid for College</a:t>
            </a:r>
          </a:p>
        </p:txBody>
      </p:sp>
      <p:sp>
        <p:nvSpPr>
          <p:cNvPr id="7" name="Text Placeholder 3">
            <a:extLst>
              <a:ext uri="{FF2B5EF4-FFF2-40B4-BE49-F238E27FC236}">
                <a16:creationId xmlns:a16="http://schemas.microsoft.com/office/drawing/2014/main" id="{0BF85313-0E37-4D02-BA6E-2E74F13FAEA2}"/>
              </a:ext>
            </a:extLst>
          </p:cNvPr>
          <p:cNvSpPr txBox="1">
            <a:spLocks/>
          </p:cNvSpPr>
          <p:nvPr/>
        </p:nvSpPr>
        <p:spPr>
          <a:xfrm>
            <a:off x="-1083507" y="6351448"/>
            <a:ext cx="2414765" cy="1013103"/>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lang="en-US" sz="3000" b="1" i="0" kern="1200" dirty="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200" b="0" dirty="0">
                <a:solidFill>
                  <a:schemeClr val="bg1"/>
                </a:solidFill>
                <a:latin typeface="Arial Narrow" panose="020B0606020202030204" pitchFamily="34" charset="0"/>
              </a:rPr>
              <a:t>                2024-2025 </a:t>
            </a:r>
          </a:p>
        </p:txBody>
      </p:sp>
      <p:sp>
        <p:nvSpPr>
          <p:cNvPr id="11" name="Subtitle 2">
            <a:extLst>
              <a:ext uri="{FF2B5EF4-FFF2-40B4-BE49-F238E27FC236}">
                <a16:creationId xmlns:a16="http://schemas.microsoft.com/office/drawing/2014/main" id="{A39B4627-0F6D-4547-ADB6-CD203143F046}"/>
              </a:ext>
            </a:extLst>
          </p:cNvPr>
          <p:cNvSpPr txBox="1">
            <a:spLocks/>
          </p:cNvSpPr>
          <p:nvPr/>
        </p:nvSpPr>
        <p:spPr>
          <a:xfrm>
            <a:off x="1692439" y="6204777"/>
            <a:ext cx="10315783" cy="13064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chemeClr val="tx2"/>
                </a:solidFill>
                <a:latin typeface="Arial Narrow" panose="020B0606020202030204" pitchFamily="34" charset="0"/>
              </a:rPr>
              <a:t>Learning Module 3: Complete Your FAFSA</a:t>
            </a:r>
          </a:p>
        </p:txBody>
      </p:sp>
      <p:sp>
        <p:nvSpPr>
          <p:cNvPr id="12" name="Rectangle 11">
            <a:extLst>
              <a:ext uri="{FF2B5EF4-FFF2-40B4-BE49-F238E27FC236}">
                <a16:creationId xmlns:a16="http://schemas.microsoft.com/office/drawing/2014/main" id="{73024784-DC3B-46B4-8B0F-0C236CA8EC50}"/>
              </a:ext>
            </a:extLst>
          </p:cNvPr>
          <p:cNvSpPr/>
          <p:nvPr/>
        </p:nvSpPr>
        <p:spPr>
          <a:xfrm>
            <a:off x="1890775" y="6027946"/>
            <a:ext cx="914400" cy="2743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91617F5-0E19-4913-889D-0FDD8B4A891F}"/>
              </a:ext>
            </a:extLst>
          </p:cNvPr>
          <p:cNvPicPr>
            <a:picLocks noChangeAspect="1"/>
          </p:cNvPicPr>
          <p:nvPr/>
        </p:nvPicPr>
        <p:blipFill>
          <a:blip r:embed="rId2"/>
          <a:stretch>
            <a:fillRect/>
          </a:stretch>
        </p:blipFill>
        <p:spPr>
          <a:xfrm>
            <a:off x="11579968" y="6250177"/>
            <a:ext cx="181053" cy="607823"/>
          </a:xfrm>
          <a:prstGeom prst="rect">
            <a:avLst/>
          </a:prstGeom>
        </p:spPr>
      </p:pic>
      <p:pic>
        <p:nvPicPr>
          <p:cNvPr id="14" name="Picture 13">
            <a:extLst>
              <a:ext uri="{FF2B5EF4-FFF2-40B4-BE49-F238E27FC236}">
                <a16:creationId xmlns:a16="http://schemas.microsoft.com/office/drawing/2014/main" id="{5ED3F5D1-DEDB-4071-A3A9-4396C8C31B2B}"/>
              </a:ext>
            </a:extLst>
          </p:cNvPr>
          <p:cNvPicPr>
            <a:picLocks noChangeAspect="1"/>
          </p:cNvPicPr>
          <p:nvPr/>
        </p:nvPicPr>
        <p:blipFill>
          <a:blip r:embed="rId3"/>
          <a:stretch>
            <a:fillRect/>
          </a:stretch>
        </p:blipFill>
        <p:spPr>
          <a:xfrm>
            <a:off x="0" y="-80787"/>
            <a:ext cx="12178981" cy="4480560"/>
          </a:xfrm>
          <a:prstGeom prst="rect">
            <a:avLst/>
          </a:prstGeom>
        </p:spPr>
      </p:pic>
      <p:pic>
        <p:nvPicPr>
          <p:cNvPr id="6" name="Picture 2" descr="E:\Communications\Logos\UCanGo2\UCG2._white_outline.gif">
            <a:extLst>
              <a:ext uri="{FF2B5EF4-FFF2-40B4-BE49-F238E27FC236}">
                <a16:creationId xmlns:a16="http://schemas.microsoft.com/office/drawing/2014/main" id="{D4E434CD-DA17-4C14-8CA5-B51EB9ECFE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2825"/>
            <a:ext cx="3781551" cy="118872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577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04D39-3301-4510-835D-700E2A0C23A3}"/>
              </a:ext>
            </a:extLst>
          </p:cNvPr>
          <p:cNvSpPr>
            <a:spLocks noGrp="1"/>
          </p:cNvSpPr>
          <p:nvPr>
            <p:ph type="title"/>
          </p:nvPr>
        </p:nvSpPr>
        <p:spPr/>
        <p:txBody>
          <a:bodyPr/>
          <a:lstStyle/>
          <a:p>
            <a:r>
              <a:rPr lang="en-US" dirty="0"/>
              <a:t>Complete your FAFSA - Section 3C</a:t>
            </a:r>
          </a:p>
        </p:txBody>
      </p:sp>
      <p:sp>
        <p:nvSpPr>
          <p:cNvPr id="3" name="Text Placeholder 2">
            <a:extLst>
              <a:ext uri="{FF2B5EF4-FFF2-40B4-BE49-F238E27FC236}">
                <a16:creationId xmlns:a16="http://schemas.microsoft.com/office/drawing/2014/main" id="{99884086-B598-4887-8108-DDA6BAC54762}"/>
              </a:ext>
            </a:extLst>
          </p:cNvPr>
          <p:cNvSpPr>
            <a:spLocks noGrp="1"/>
          </p:cNvSpPr>
          <p:nvPr>
            <p:ph type="body" idx="1"/>
          </p:nvPr>
        </p:nvSpPr>
        <p:spPr/>
        <p:txBody>
          <a:bodyPr>
            <a:normAutofit/>
          </a:bodyPr>
          <a:lstStyle/>
          <a:p>
            <a:r>
              <a:rPr lang="en-US" sz="2800" b="0" dirty="0">
                <a:latin typeface="Arial Narrow" panose="020B0606020202030204" pitchFamily="34" charset="0"/>
              </a:rPr>
              <a:t>Your Dependency Status</a:t>
            </a:r>
          </a:p>
        </p:txBody>
      </p:sp>
      <p:sp>
        <p:nvSpPr>
          <p:cNvPr id="5" name="Slide Number Placeholder 4">
            <a:extLst>
              <a:ext uri="{FF2B5EF4-FFF2-40B4-BE49-F238E27FC236}">
                <a16:creationId xmlns:a16="http://schemas.microsoft.com/office/drawing/2014/main" id="{9F5E8709-034C-4F37-BD0E-560273F69070}"/>
              </a:ext>
            </a:extLst>
          </p:cNvPr>
          <p:cNvSpPr>
            <a:spLocks noGrp="1"/>
          </p:cNvSpPr>
          <p:nvPr>
            <p:ph type="sldNum" sz="quarter" idx="12"/>
          </p:nvPr>
        </p:nvSpPr>
        <p:spPr>
          <a:xfrm>
            <a:off x="8887851" y="6492875"/>
            <a:ext cx="2743200" cy="365125"/>
          </a:xfrm>
        </p:spPr>
        <p:txBody>
          <a:bodyPr/>
          <a:lstStyle/>
          <a:p>
            <a:fld id="{95CBEC59-7FF9-4688-98DF-89832A0C9025}" type="slidenum">
              <a:rPr lang="en-US" sz="2000" smtClean="0">
                <a:latin typeface="Arial Narrow" panose="020B0606020202030204" pitchFamily="34" charset="0"/>
              </a:rPr>
              <a:t>10</a:t>
            </a:fld>
            <a:endParaRPr lang="en-US" sz="2000" dirty="0">
              <a:latin typeface="Arial Narrow" panose="020B0606020202030204" pitchFamily="34" charset="0"/>
            </a:endParaRPr>
          </a:p>
        </p:txBody>
      </p:sp>
      <p:pic>
        <p:nvPicPr>
          <p:cNvPr id="8" name="Picture 2" descr="E:\Communications\Logos\UCanGo2\UCG2._white_outline.gif">
            <a:extLst>
              <a:ext uri="{FF2B5EF4-FFF2-40B4-BE49-F238E27FC236}">
                <a16:creationId xmlns:a16="http://schemas.microsoft.com/office/drawing/2014/main" id="{C5C33790-B10B-4EFE-BFFD-5A5E4AC718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180" y="246820"/>
            <a:ext cx="4938874" cy="155252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557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BCB6B-70D8-4EE4-A026-9A8A20C20DF0}"/>
              </a:ext>
            </a:extLst>
          </p:cNvPr>
          <p:cNvSpPr>
            <a:spLocks noGrp="1"/>
          </p:cNvSpPr>
          <p:nvPr>
            <p:ph type="title"/>
          </p:nvPr>
        </p:nvSpPr>
        <p:spPr/>
        <p:txBody>
          <a:bodyPr/>
          <a:lstStyle/>
          <a:p>
            <a:r>
              <a:rPr lang="en-US" dirty="0"/>
              <a:t>Complete Your FAFSA</a:t>
            </a:r>
          </a:p>
        </p:txBody>
      </p:sp>
      <p:sp>
        <p:nvSpPr>
          <p:cNvPr id="3" name="Content Placeholder 2">
            <a:extLst>
              <a:ext uri="{FF2B5EF4-FFF2-40B4-BE49-F238E27FC236}">
                <a16:creationId xmlns:a16="http://schemas.microsoft.com/office/drawing/2014/main" id="{2C3C6CB8-8062-40DB-867A-5DEB552B8450}"/>
              </a:ext>
            </a:extLst>
          </p:cNvPr>
          <p:cNvSpPr>
            <a:spLocks noGrp="1"/>
          </p:cNvSpPr>
          <p:nvPr>
            <p:ph idx="1"/>
          </p:nvPr>
        </p:nvSpPr>
        <p:spPr>
          <a:xfrm>
            <a:off x="6520928" y="901700"/>
            <a:ext cx="5441576" cy="5591175"/>
          </a:xfrm>
        </p:spPr>
        <p:txBody>
          <a:bodyPr>
            <a:normAutofit lnSpcReduction="10000"/>
          </a:bodyPr>
          <a:lstStyle/>
          <a:p>
            <a:pPr>
              <a:lnSpc>
                <a:spcPct val="108000"/>
              </a:lnSpc>
              <a:spcAft>
                <a:spcPts val="600"/>
              </a:spcAft>
            </a:pPr>
            <a:r>
              <a:rPr lang="en-US" sz="2000" b="1" dirty="0">
                <a:latin typeface="Arial Narrow" panose="020B0606020202030204" pitchFamily="34" charset="0"/>
              </a:rPr>
              <a:t>DEPENDENCY QUESTIONS</a:t>
            </a:r>
          </a:p>
          <a:p>
            <a:pPr marL="342900" indent="-342900">
              <a:lnSpc>
                <a:spcPct val="108000"/>
              </a:lnSpc>
              <a:spcAft>
                <a:spcPts val="600"/>
              </a:spcAft>
              <a:buFont typeface="Arial" panose="020B0604020202020204" pitchFamily="34" charset="0"/>
              <a:buChar char="•"/>
            </a:pPr>
            <a:r>
              <a:rPr lang="en-US" sz="2000" dirty="0">
                <a:latin typeface="Arial Narrow" panose="020B0606020202030204" pitchFamily="34" charset="0"/>
              </a:rPr>
              <a:t>You’ll be required to answer questions to determine your dependency status </a:t>
            </a:r>
          </a:p>
          <a:p>
            <a:pPr marL="342900" indent="-342900">
              <a:lnSpc>
                <a:spcPct val="108000"/>
              </a:lnSpc>
              <a:spcAft>
                <a:spcPts val="600"/>
              </a:spcAft>
              <a:buFont typeface="Arial" panose="020B0604020202020204" pitchFamily="34" charset="0"/>
              <a:buChar char="•"/>
            </a:pPr>
            <a:r>
              <a:rPr lang="en-US" sz="2000" dirty="0">
                <a:latin typeface="Arial Narrow" panose="020B0606020202030204" pitchFamily="34" charset="0"/>
              </a:rPr>
              <a:t>See our </a:t>
            </a:r>
            <a:r>
              <a:rPr lang="en-US" sz="2000" dirty="0">
                <a:latin typeface="Arial Narrow" panose="020B0606020202030204" pitchFamily="34" charset="0"/>
                <a:hlinkClick r:id="rId2"/>
              </a:rPr>
              <a:t>Dependency Questionnaire</a:t>
            </a:r>
            <a:r>
              <a:rPr lang="en-US" sz="2000" dirty="0">
                <a:latin typeface="Arial Narrow" panose="020B0606020202030204" pitchFamily="34" charset="0"/>
              </a:rPr>
              <a:t> for the list of questions</a:t>
            </a:r>
          </a:p>
          <a:p>
            <a:pPr marL="342900" indent="-342900">
              <a:lnSpc>
                <a:spcPct val="108000"/>
              </a:lnSpc>
              <a:spcAft>
                <a:spcPts val="600"/>
              </a:spcAft>
              <a:buFont typeface="Arial" panose="020B0604020202020204" pitchFamily="34" charset="0"/>
              <a:buChar char="•"/>
            </a:pPr>
            <a:r>
              <a:rPr lang="en-US" sz="2000" dirty="0">
                <a:latin typeface="Arial Narrow" panose="020B0606020202030204" pitchFamily="34" charset="0"/>
              </a:rPr>
              <a:t>If you answer NO to every question</a:t>
            </a:r>
          </a:p>
          <a:p>
            <a:pPr marL="800100" lvl="1" indent="-342900">
              <a:lnSpc>
                <a:spcPct val="108000"/>
              </a:lnSpc>
              <a:spcBef>
                <a:spcPts val="600"/>
              </a:spcBef>
              <a:spcAft>
                <a:spcPts val="600"/>
              </a:spcAft>
              <a:buFont typeface="Courier New" panose="02070309020205020404" pitchFamily="49" charset="0"/>
              <a:buChar char="o"/>
            </a:pPr>
            <a:r>
              <a:rPr lang="en-US" sz="2000" i="0" dirty="0">
                <a:latin typeface="Arial Narrow" panose="020B0606020202030204" pitchFamily="34" charset="0"/>
              </a:rPr>
              <a:t>You’re a dependent student</a:t>
            </a:r>
          </a:p>
          <a:p>
            <a:pPr marL="800100" lvl="1" indent="-342900">
              <a:lnSpc>
                <a:spcPct val="108000"/>
              </a:lnSpc>
              <a:spcBef>
                <a:spcPts val="600"/>
              </a:spcBef>
              <a:spcAft>
                <a:spcPts val="600"/>
              </a:spcAft>
              <a:buFont typeface="Courier New" panose="02070309020205020404" pitchFamily="49" charset="0"/>
              <a:buChar char="o"/>
            </a:pPr>
            <a:r>
              <a:rPr lang="en-US" sz="2000" i="0" dirty="0">
                <a:latin typeface="Arial Narrow" panose="020B0606020202030204" pitchFamily="34" charset="0"/>
              </a:rPr>
              <a:t>You’ll have to include parental information on your FAFSA</a:t>
            </a:r>
          </a:p>
          <a:p>
            <a:pPr marL="342900" indent="-342900">
              <a:lnSpc>
                <a:spcPct val="108000"/>
              </a:lnSpc>
              <a:spcAft>
                <a:spcPts val="600"/>
              </a:spcAft>
              <a:buFont typeface="Arial" panose="020B0604020202020204" pitchFamily="34" charset="0"/>
              <a:buChar char="•"/>
            </a:pPr>
            <a:r>
              <a:rPr lang="en-US" sz="2000" dirty="0">
                <a:latin typeface="Arial Narrow" panose="020B0606020202030204" pitchFamily="34" charset="0"/>
              </a:rPr>
              <a:t>If you answer YES to any questions about your </a:t>
            </a:r>
            <a:r>
              <a:rPr lang="en-US" sz="2000">
                <a:latin typeface="Arial Narrow" panose="020B0606020202030204" pitchFamily="34" charset="0"/>
              </a:rPr>
              <a:t>personal circumstances</a:t>
            </a:r>
            <a:endParaRPr lang="en-US" sz="2000" dirty="0">
              <a:latin typeface="Arial Narrow" panose="020B0606020202030204" pitchFamily="34" charset="0"/>
            </a:endParaRPr>
          </a:p>
          <a:p>
            <a:pPr marL="800100" lvl="1" indent="-342900">
              <a:lnSpc>
                <a:spcPct val="108000"/>
              </a:lnSpc>
              <a:spcBef>
                <a:spcPts val="600"/>
              </a:spcBef>
              <a:spcAft>
                <a:spcPts val="600"/>
              </a:spcAft>
              <a:buFont typeface="Courier New" panose="02070309020205020404" pitchFamily="49" charset="0"/>
              <a:buChar char="o"/>
            </a:pPr>
            <a:r>
              <a:rPr lang="en-US" sz="2000" i="0" dirty="0">
                <a:latin typeface="Arial Narrow" panose="020B0606020202030204" pitchFamily="34" charset="0"/>
              </a:rPr>
              <a:t>You’re an independent student, and</a:t>
            </a:r>
          </a:p>
          <a:p>
            <a:pPr marL="800100" lvl="1" indent="-342900">
              <a:lnSpc>
                <a:spcPct val="108000"/>
              </a:lnSpc>
              <a:spcBef>
                <a:spcPts val="600"/>
              </a:spcBef>
              <a:spcAft>
                <a:spcPts val="600"/>
              </a:spcAft>
              <a:buFont typeface="Courier New" panose="02070309020205020404" pitchFamily="49" charset="0"/>
              <a:buChar char="o"/>
            </a:pPr>
            <a:r>
              <a:rPr lang="en-US" sz="2000" i="0" dirty="0">
                <a:latin typeface="Arial Narrow" panose="020B0606020202030204" pitchFamily="34" charset="0"/>
              </a:rPr>
              <a:t>Parental information is not required</a:t>
            </a:r>
          </a:p>
          <a:p>
            <a:pPr marL="342900" indent="-342900">
              <a:buFontTx/>
              <a:buChar char="-"/>
            </a:pPr>
            <a:endParaRPr lang="en-US" sz="2000" b="1" dirty="0"/>
          </a:p>
        </p:txBody>
      </p:sp>
      <p:sp>
        <p:nvSpPr>
          <p:cNvPr id="4" name="Footer Placeholder 3">
            <a:extLst>
              <a:ext uri="{FF2B5EF4-FFF2-40B4-BE49-F238E27FC236}">
                <a16:creationId xmlns:a16="http://schemas.microsoft.com/office/drawing/2014/main" id="{7064B9B9-9864-409C-8DC6-B003B57291C7}"/>
              </a:ext>
            </a:extLst>
          </p:cNvPr>
          <p:cNvSpPr>
            <a:spLocks noGrp="1"/>
          </p:cNvSpPr>
          <p:nvPr>
            <p:ph type="ftr" sz="quarter" idx="11"/>
          </p:nvPr>
        </p:nvSpPr>
        <p:spPr/>
        <p:txBody>
          <a:bodyPr/>
          <a:lstStyle/>
          <a:p>
            <a:r>
              <a:rPr lang="en-US" sz="2400" dirty="0">
                <a:latin typeface="Arial Narrow" panose="020B0606020202030204" pitchFamily="34" charset="0"/>
              </a:rPr>
              <a:t>Tell Me About the FAFSA</a:t>
            </a:r>
          </a:p>
        </p:txBody>
      </p:sp>
      <p:sp>
        <p:nvSpPr>
          <p:cNvPr id="5" name="Slide Number Placeholder 4">
            <a:extLst>
              <a:ext uri="{FF2B5EF4-FFF2-40B4-BE49-F238E27FC236}">
                <a16:creationId xmlns:a16="http://schemas.microsoft.com/office/drawing/2014/main" id="{0A6BAEFB-555B-4F90-BE71-96BCBD244A43}"/>
              </a:ext>
            </a:extLst>
          </p:cNvPr>
          <p:cNvSpPr>
            <a:spLocks noGrp="1"/>
          </p:cNvSpPr>
          <p:nvPr>
            <p:ph type="sldNum" sz="quarter" idx="12"/>
          </p:nvPr>
        </p:nvSpPr>
        <p:spPr>
          <a:xfrm>
            <a:off x="8914297" y="6492875"/>
            <a:ext cx="2743200" cy="365125"/>
          </a:xfrm>
        </p:spPr>
        <p:txBody>
          <a:bodyPr/>
          <a:lstStyle/>
          <a:p>
            <a:fld id="{95CBEC59-7FF9-4688-98DF-89832A0C9025}" type="slidenum">
              <a:rPr lang="en-US" sz="2000" smtClean="0">
                <a:latin typeface="Arial Narrow" panose="020B0606020202030204" pitchFamily="34" charset="0"/>
              </a:rPr>
              <a:t>11</a:t>
            </a:fld>
            <a:endParaRPr lang="en-US" sz="2000" dirty="0">
              <a:latin typeface="Arial Narrow" panose="020B0606020202030204" pitchFamily="34" charset="0"/>
            </a:endParaRPr>
          </a:p>
        </p:txBody>
      </p:sp>
      <p:sp>
        <p:nvSpPr>
          <p:cNvPr id="6" name="Subtitle 5">
            <a:extLst>
              <a:ext uri="{FF2B5EF4-FFF2-40B4-BE49-F238E27FC236}">
                <a16:creationId xmlns:a16="http://schemas.microsoft.com/office/drawing/2014/main" id="{DCBE8F71-B8C7-4E2A-9B74-273D5571EB1C}"/>
              </a:ext>
            </a:extLst>
          </p:cNvPr>
          <p:cNvSpPr>
            <a:spLocks noGrp="1"/>
          </p:cNvSpPr>
          <p:nvPr>
            <p:ph type="subTitle" idx="13"/>
          </p:nvPr>
        </p:nvSpPr>
        <p:spPr/>
        <p:txBody>
          <a:bodyPr>
            <a:normAutofit/>
          </a:bodyPr>
          <a:lstStyle/>
          <a:p>
            <a:r>
              <a:rPr lang="en-US" sz="2400" dirty="0">
                <a:latin typeface="Arial Narrow" panose="020B0606020202030204" pitchFamily="34" charset="0"/>
              </a:rPr>
              <a:t>Your Dependency Status</a:t>
            </a:r>
          </a:p>
        </p:txBody>
      </p:sp>
    </p:spTree>
    <p:extLst>
      <p:ext uri="{BB962C8B-B14F-4D97-AF65-F5344CB8AC3E}">
        <p14:creationId xmlns:p14="http://schemas.microsoft.com/office/powerpoint/2010/main" val="3366010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07043-EC42-4ABB-A96A-2E49D1FE1F29}"/>
              </a:ext>
            </a:extLst>
          </p:cNvPr>
          <p:cNvSpPr>
            <a:spLocks noGrp="1"/>
          </p:cNvSpPr>
          <p:nvPr>
            <p:ph type="title"/>
          </p:nvPr>
        </p:nvSpPr>
        <p:spPr/>
        <p:txBody>
          <a:bodyPr/>
          <a:lstStyle/>
          <a:p>
            <a:r>
              <a:rPr lang="en-US" dirty="0"/>
              <a:t>Complete Your FAFSA</a:t>
            </a:r>
          </a:p>
        </p:txBody>
      </p:sp>
      <p:sp>
        <p:nvSpPr>
          <p:cNvPr id="3" name="Content Placeholder 2">
            <a:extLst>
              <a:ext uri="{FF2B5EF4-FFF2-40B4-BE49-F238E27FC236}">
                <a16:creationId xmlns:a16="http://schemas.microsoft.com/office/drawing/2014/main" id="{37980544-4EB2-4C7F-8DA9-60C9030FC6D4}"/>
              </a:ext>
            </a:extLst>
          </p:cNvPr>
          <p:cNvSpPr>
            <a:spLocks noGrp="1"/>
          </p:cNvSpPr>
          <p:nvPr>
            <p:ph idx="1"/>
          </p:nvPr>
        </p:nvSpPr>
        <p:spPr>
          <a:xfrm>
            <a:off x="6520928" y="1135111"/>
            <a:ext cx="5204347" cy="5417552"/>
          </a:xfrm>
        </p:spPr>
        <p:txBody>
          <a:bodyPr>
            <a:normAutofit/>
          </a:bodyPr>
          <a:lstStyle/>
          <a:p>
            <a:pPr>
              <a:lnSpc>
                <a:spcPct val="108000"/>
              </a:lnSpc>
              <a:spcAft>
                <a:spcPts val="600"/>
              </a:spcAft>
            </a:pPr>
            <a:r>
              <a:rPr lang="en-US" sz="2000" b="1" dirty="0">
                <a:latin typeface="Arial Narrow" panose="020B0606020202030204" pitchFamily="34" charset="0"/>
              </a:rPr>
              <a:t>PROVISIONAL INDEPENDENT STATUS</a:t>
            </a:r>
          </a:p>
          <a:p>
            <a:pPr>
              <a:lnSpc>
                <a:spcPct val="108000"/>
              </a:lnSpc>
              <a:spcAft>
                <a:spcPts val="600"/>
              </a:spcAft>
            </a:pPr>
            <a:r>
              <a:rPr lang="en-US" sz="2000" dirty="0">
                <a:latin typeface="Arial Narrow" panose="020B0606020202030204" pitchFamily="34" charset="0"/>
              </a:rPr>
              <a:t>Beginning with the 2024-25 award year, dependent students who indicate they have unusual circumstances that may prevent them from providing parent data on the FAFSA, will no longer receive a rejected application. They will instead have their FAFSA processed with a Provisional Independent Status stipulation. This will generate output documents with a provisional SAI (Student Aid Index, formerly known as the EFC, or Expected Family Contribution) and an estimate of federal student aid eligibility. Aid administrators will need to make a final determination as to whether these students should receive a dependency override.</a:t>
            </a:r>
          </a:p>
        </p:txBody>
      </p:sp>
      <p:sp>
        <p:nvSpPr>
          <p:cNvPr id="4" name="Footer Placeholder 3">
            <a:extLst>
              <a:ext uri="{FF2B5EF4-FFF2-40B4-BE49-F238E27FC236}">
                <a16:creationId xmlns:a16="http://schemas.microsoft.com/office/drawing/2014/main" id="{8398EABA-A66D-41B0-955E-5721720CD23B}"/>
              </a:ext>
            </a:extLst>
          </p:cNvPr>
          <p:cNvSpPr>
            <a:spLocks noGrp="1"/>
          </p:cNvSpPr>
          <p:nvPr>
            <p:ph type="ftr" sz="quarter" idx="11"/>
          </p:nvPr>
        </p:nvSpPr>
        <p:spPr/>
        <p:txBody>
          <a:bodyPr/>
          <a:lstStyle/>
          <a:p>
            <a:r>
              <a:rPr lang="en-US" sz="2400" dirty="0">
                <a:latin typeface="Arial Narrow" panose="020B0606020202030204" pitchFamily="34" charset="0"/>
              </a:rPr>
              <a:t>Tell Me About the FAFSA</a:t>
            </a:r>
          </a:p>
        </p:txBody>
      </p:sp>
      <p:sp>
        <p:nvSpPr>
          <p:cNvPr id="5" name="Slide Number Placeholder 4">
            <a:extLst>
              <a:ext uri="{FF2B5EF4-FFF2-40B4-BE49-F238E27FC236}">
                <a16:creationId xmlns:a16="http://schemas.microsoft.com/office/drawing/2014/main" id="{A86DC6B2-CBBF-481F-9F3C-44FB9393E579}"/>
              </a:ext>
            </a:extLst>
          </p:cNvPr>
          <p:cNvSpPr>
            <a:spLocks noGrp="1"/>
          </p:cNvSpPr>
          <p:nvPr>
            <p:ph type="sldNum" sz="quarter" idx="12"/>
          </p:nvPr>
        </p:nvSpPr>
        <p:spPr>
          <a:xfrm>
            <a:off x="8863870" y="6492875"/>
            <a:ext cx="2743200" cy="365125"/>
          </a:xfrm>
        </p:spPr>
        <p:txBody>
          <a:bodyPr/>
          <a:lstStyle/>
          <a:p>
            <a:fld id="{95CBEC59-7FF9-4688-98DF-89832A0C9025}" type="slidenum">
              <a:rPr lang="en-US" sz="2000" smtClean="0">
                <a:latin typeface="Arial Narrow" panose="020B0606020202030204" pitchFamily="34" charset="0"/>
              </a:rPr>
              <a:t>12</a:t>
            </a:fld>
            <a:endParaRPr lang="en-US" sz="2000" dirty="0">
              <a:latin typeface="Arial Narrow" panose="020B0606020202030204" pitchFamily="34" charset="0"/>
            </a:endParaRPr>
          </a:p>
        </p:txBody>
      </p:sp>
      <p:sp>
        <p:nvSpPr>
          <p:cNvPr id="6" name="Subtitle 5">
            <a:extLst>
              <a:ext uri="{FF2B5EF4-FFF2-40B4-BE49-F238E27FC236}">
                <a16:creationId xmlns:a16="http://schemas.microsoft.com/office/drawing/2014/main" id="{E7B78225-14F0-4988-A54E-08B48CAF1BF3}"/>
              </a:ext>
            </a:extLst>
          </p:cNvPr>
          <p:cNvSpPr>
            <a:spLocks noGrp="1"/>
          </p:cNvSpPr>
          <p:nvPr>
            <p:ph type="subTitle" idx="13"/>
          </p:nvPr>
        </p:nvSpPr>
        <p:spPr/>
        <p:txBody>
          <a:bodyPr>
            <a:normAutofit/>
          </a:bodyPr>
          <a:lstStyle/>
          <a:p>
            <a:r>
              <a:rPr lang="en-US" sz="2400" dirty="0">
                <a:latin typeface="Arial Narrow" panose="020B0606020202030204" pitchFamily="34" charset="0"/>
              </a:rPr>
              <a:t>Your Dependency Status</a:t>
            </a:r>
          </a:p>
        </p:txBody>
      </p:sp>
    </p:spTree>
    <p:extLst>
      <p:ext uri="{BB962C8B-B14F-4D97-AF65-F5344CB8AC3E}">
        <p14:creationId xmlns:p14="http://schemas.microsoft.com/office/powerpoint/2010/main" val="2244538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04D39-3301-4510-835D-700E2A0C23A3}"/>
              </a:ext>
            </a:extLst>
          </p:cNvPr>
          <p:cNvSpPr>
            <a:spLocks noGrp="1"/>
          </p:cNvSpPr>
          <p:nvPr>
            <p:ph type="title"/>
          </p:nvPr>
        </p:nvSpPr>
        <p:spPr/>
        <p:txBody>
          <a:bodyPr/>
          <a:lstStyle/>
          <a:p>
            <a:r>
              <a:rPr lang="en-US" dirty="0"/>
              <a:t>Complete your FAFSA - Section 3D</a:t>
            </a:r>
          </a:p>
        </p:txBody>
      </p:sp>
      <p:sp>
        <p:nvSpPr>
          <p:cNvPr id="3" name="Text Placeholder 2">
            <a:extLst>
              <a:ext uri="{FF2B5EF4-FFF2-40B4-BE49-F238E27FC236}">
                <a16:creationId xmlns:a16="http://schemas.microsoft.com/office/drawing/2014/main" id="{99884086-B598-4887-8108-DDA6BAC54762}"/>
              </a:ext>
            </a:extLst>
          </p:cNvPr>
          <p:cNvSpPr>
            <a:spLocks noGrp="1"/>
          </p:cNvSpPr>
          <p:nvPr>
            <p:ph type="body" idx="1"/>
          </p:nvPr>
        </p:nvSpPr>
        <p:spPr/>
        <p:txBody>
          <a:bodyPr>
            <a:noAutofit/>
          </a:bodyPr>
          <a:lstStyle/>
          <a:p>
            <a:r>
              <a:rPr lang="en-US" sz="2800" b="0" dirty="0">
                <a:latin typeface="Arial Narrow" panose="020B0606020202030204" pitchFamily="34" charset="0"/>
              </a:rPr>
              <a:t>Household Size, Independent Students</a:t>
            </a:r>
          </a:p>
          <a:p>
            <a:r>
              <a:rPr lang="en-US" sz="2800" b="0" i="1" dirty="0">
                <a:latin typeface="Arial Narrow" panose="020B0606020202030204" pitchFamily="34" charset="0"/>
              </a:rPr>
              <a:t>If you are a dependent student, proceed to Section 3E</a:t>
            </a:r>
          </a:p>
        </p:txBody>
      </p:sp>
      <p:sp>
        <p:nvSpPr>
          <p:cNvPr id="5" name="Slide Number Placeholder 4">
            <a:extLst>
              <a:ext uri="{FF2B5EF4-FFF2-40B4-BE49-F238E27FC236}">
                <a16:creationId xmlns:a16="http://schemas.microsoft.com/office/drawing/2014/main" id="{9F5E8709-034C-4F37-BD0E-560273F69070}"/>
              </a:ext>
            </a:extLst>
          </p:cNvPr>
          <p:cNvSpPr>
            <a:spLocks noGrp="1"/>
          </p:cNvSpPr>
          <p:nvPr>
            <p:ph type="sldNum" sz="quarter" idx="12"/>
          </p:nvPr>
        </p:nvSpPr>
        <p:spPr>
          <a:xfrm>
            <a:off x="8897376" y="6492875"/>
            <a:ext cx="2743200" cy="365125"/>
          </a:xfrm>
        </p:spPr>
        <p:txBody>
          <a:bodyPr/>
          <a:lstStyle/>
          <a:p>
            <a:fld id="{95CBEC59-7FF9-4688-98DF-89832A0C9025}" type="slidenum">
              <a:rPr lang="en-US" sz="2000" smtClean="0">
                <a:latin typeface="Arial Narrow" panose="020B0606020202030204" pitchFamily="34" charset="0"/>
              </a:rPr>
              <a:t>13</a:t>
            </a:fld>
            <a:endParaRPr lang="en-US" sz="2000" dirty="0">
              <a:latin typeface="Arial Narrow" panose="020B0606020202030204" pitchFamily="34" charset="0"/>
            </a:endParaRPr>
          </a:p>
        </p:txBody>
      </p:sp>
      <p:pic>
        <p:nvPicPr>
          <p:cNvPr id="8" name="Picture 2" descr="E:\Communications\Logos\UCanGo2\UCG2._white_outline.gif">
            <a:extLst>
              <a:ext uri="{FF2B5EF4-FFF2-40B4-BE49-F238E27FC236}">
                <a16:creationId xmlns:a16="http://schemas.microsoft.com/office/drawing/2014/main" id="{3BF0484C-17D0-4324-84E8-EE18B2AC3C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180" y="246820"/>
            <a:ext cx="4938874" cy="155252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664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576F9-E0E4-422F-A885-074F0A1EBDAA}"/>
              </a:ext>
            </a:extLst>
          </p:cNvPr>
          <p:cNvSpPr>
            <a:spLocks noGrp="1"/>
          </p:cNvSpPr>
          <p:nvPr>
            <p:ph type="title"/>
          </p:nvPr>
        </p:nvSpPr>
        <p:spPr/>
        <p:txBody>
          <a:bodyPr/>
          <a:lstStyle/>
          <a:p>
            <a:r>
              <a:rPr lang="en-US" dirty="0"/>
              <a:t>Complete Your FAFSA</a:t>
            </a:r>
          </a:p>
        </p:txBody>
      </p:sp>
      <p:sp>
        <p:nvSpPr>
          <p:cNvPr id="3" name="Content Placeholder 2">
            <a:extLst>
              <a:ext uri="{FF2B5EF4-FFF2-40B4-BE49-F238E27FC236}">
                <a16:creationId xmlns:a16="http://schemas.microsoft.com/office/drawing/2014/main" id="{688E0BCA-31F7-4169-AC7D-4195F0477AC4}"/>
              </a:ext>
            </a:extLst>
          </p:cNvPr>
          <p:cNvSpPr>
            <a:spLocks noGrp="1"/>
          </p:cNvSpPr>
          <p:nvPr>
            <p:ph idx="1"/>
          </p:nvPr>
        </p:nvSpPr>
        <p:spPr>
          <a:xfrm>
            <a:off x="6520928" y="1294534"/>
            <a:ext cx="5007684" cy="5563466"/>
          </a:xfrm>
        </p:spPr>
        <p:txBody>
          <a:bodyPr>
            <a:normAutofit/>
          </a:bodyPr>
          <a:lstStyle/>
          <a:p>
            <a:pPr>
              <a:lnSpc>
                <a:spcPct val="108000"/>
              </a:lnSpc>
              <a:spcAft>
                <a:spcPts val="600"/>
              </a:spcAft>
            </a:pPr>
            <a:r>
              <a:rPr lang="en-US" sz="2000" dirty="0">
                <a:latin typeface="Arial Narrow" panose="020B0606020202030204" pitchFamily="34" charset="0"/>
              </a:rPr>
              <a:t>Your household size will be taken directly from the number of dependents included on your and/or your parents’ 2022 income tax form. </a:t>
            </a:r>
          </a:p>
          <a:p>
            <a:pPr>
              <a:lnSpc>
                <a:spcPct val="108000"/>
              </a:lnSpc>
              <a:spcAft>
                <a:spcPts val="600"/>
              </a:spcAft>
            </a:pPr>
            <a:endParaRPr lang="en-US" sz="800" dirty="0">
              <a:latin typeface="Arial Narrow" panose="020B0606020202030204" pitchFamily="34" charset="0"/>
            </a:endParaRPr>
          </a:p>
          <a:p>
            <a:pPr>
              <a:lnSpc>
                <a:spcPct val="108000"/>
              </a:lnSpc>
              <a:spcAft>
                <a:spcPts val="600"/>
              </a:spcAft>
            </a:pPr>
            <a:r>
              <a:rPr lang="en-US" sz="2000" dirty="0">
                <a:latin typeface="Arial Narrow" panose="020B0606020202030204" pitchFamily="34" charset="0"/>
              </a:rPr>
              <a:t>You will be given the option to update the number in the household, if the information has changed.</a:t>
            </a:r>
          </a:p>
        </p:txBody>
      </p:sp>
      <p:sp>
        <p:nvSpPr>
          <p:cNvPr id="4" name="Footer Placeholder 3">
            <a:extLst>
              <a:ext uri="{FF2B5EF4-FFF2-40B4-BE49-F238E27FC236}">
                <a16:creationId xmlns:a16="http://schemas.microsoft.com/office/drawing/2014/main" id="{65FED370-4B60-4AAD-A1BB-5CAB8BDAB378}"/>
              </a:ext>
            </a:extLst>
          </p:cNvPr>
          <p:cNvSpPr>
            <a:spLocks noGrp="1"/>
          </p:cNvSpPr>
          <p:nvPr>
            <p:ph type="ftr" sz="quarter" idx="11"/>
          </p:nvPr>
        </p:nvSpPr>
        <p:spPr>
          <a:xfrm>
            <a:off x="599049" y="6370100"/>
            <a:ext cx="3256673" cy="365125"/>
          </a:xfrm>
        </p:spPr>
        <p:txBody>
          <a:bodyPr/>
          <a:lstStyle/>
          <a:p>
            <a:r>
              <a:rPr lang="en-US" sz="2400" dirty="0">
                <a:latin typeface="Arial Narrow" panose="020B0606020202030204" pitchFamily="34" charset="0"/>
              </a:rPr>
              <a:t>Tell Me About the FAFSA	</a:t>
            </a:r>
          </a:p>
        </p:txBody>
      </p:sp>
      <p:sp>
        <p:nvSpPr>
          <p:cNvPr id="5" name="Slide Number Placeholder 4">
            <a:extLst>
              <a:ext uri="{FF2B5EF4-FFF2-40B4-BE49-F238E27FC236}">
                <a16:creationId xmlns:a16="http://schemas.microsoft.com/office/drawing/2014/main" id="{3E73ADA5-88B9-473F-95E4-91FC5BB5AAA1}"/>
              </a:ext>
            </a:extLst>
          </p:cNvPr>
          <p:cNvSpPr>
            <a:spLocks noGrp="1"/>
          </p:cNvSpPr>
          <p:nvPr>
            <p:ph type="sldNum" sz="quarter" idx="12"/>
          </p:nvPr>
        </p:nvSpPr>
        <p:spPr>
          <a:xfrm>
            <a:off x="8849751" y="6492875"/>
            <a:ext cx="2822296" cy="365125"/>
          </a:xfrm>
        </p:spPr>
        <p:txBody>
          <a:bodyPr/>
          <a:lstStyle/>
          <a:p>
            <a:fld id="{95CBEC59-7FF9-4688-98DF-89832A0C9025}" type="slidenum">
              <a:rPr lang="en-US" sz="2000" smtClean="0">
                <a:latin typeface="Arial Narrow" panose="020B0606020202030204" pitchFamily="34" charset="0"/>
              </a:rPr>
              <a:t>14</a:t>
            </a:fld>
            <a:endParaRPr lang="en-US" sz="2000" dirty="0">
              <a:latin typeface="Arial Narrow" panose="020B0606020202030204" pitchFamily="34" charset="0"/>
            </a:endParaRPr>
          </a:p>
        </p:txBody>
      </p:sp>
      <p:sp>
        <p:nvSpPr>
          <p:cNvPr id="6" name="Subtitle 5">
            <a:extLst>
              <a:ext uri="{FF2B5EF4-FFF2-40B4-BE49-F238E27FC236}">
                <a16:creationId xmlns:a16="http://schemas.microsoft.com/office/drawing/2014/main" id="{6694FB33-1903-4E53-991B-2E534B029CA0}"/>
              </a:ext>
            </a:extLst>
          </p:cNvPr>
          <p:cNvSpPr>
            <a:spLocks noGrp="1"/>
          </p:cNvSpPr>
          <p:nvPr>
            <p:ph type="subTitle" idx="13"/>
          </p:nvPr>
        </p:nvSpPr>
        <p:spPr>
          <a:xfrm>
            <a:off x="1527520" y="3279799"/>
            <a:ext cx="3507060" cy="692595"/>
          </a:xfrm>
        </p:spPr>
        <p:txBody>
          <a:bodyPr>
            <a:noAutofit/>
          </a:bodyPr>
          <a:lstStyle/>
          <a:p>
            <a:pPr>
              <a:lnSpc>
                <a:spcPct val="108000"/>
              </a:lnSpc>
              <a:spcAft>
                <a:spcPts val="600"/>
              </a:spcAft>
            </a:pPr>
            <a:r>
              <a:rPr lang="en-US" sz="2400" dirty="0">
                <a:latin typeface="Arial Narrow" panose="020B0606020202030204" pitchFamily="34" charset="0"/>
              </a:rPr>
              <a:t>Household Size</a:t>
            </a:r>
          </a:p>
        </p:txBody>
      </p:sp>
    </p:spTree>
    <p:extLst>
      <p:ext uri="{BB962C8B-B14F-4D97-AF65-F5344CB8AC3E}">
        <p14:creationId xmlns:p14="http://schemas.microsoft.com/office/powerpoint/2010/main" val="1927650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04D39-3301-4510-835D-700E2A0C23A3}"/>
              </a:ext>
            </a:extLst>
          </p:cNvPr>
          <p:cNvSpPr>
            <a:spLocks noGrp="1"/>
          </p:cNvSpPr>
          <p:nvPr>
            <p:ph type="title"/>
          </p:nvPr>
        </p:nvSpPr>
        <p:spPr/>
        <p:txBody>
          <a:bodyPr/>
          <a:lstStyle/>
          <a:p>
            <a:r>
              <a:rPr lang="en-US" dirty="0"/>
              <a:t>Complete your FAFSA - Section 3E</a:t>
            </a:r>
          </a:p>
        </p:txBody>
      </p:sp>
      <p:sp>
        <p:nvSpPr>
          <p:cNvPr id="3" name="Text Placeholder 2">
            <a:extLst>
              <a:ext uri="{FF2B5EF4-FFF2-40B4-BE49-F238E27FC236}">
                <a16:creationId xmlns:a16="http://schemas.microsoft.com/office/drawing/2014/main" id="{99884086-B598-4887-8108-DDA6BAC54762}"/>
              </a:ext>
            </a:extLst>
          </p:cNvPr>
          <p:cNvSpPr>
            <a:spLocks noGrp="1"/>
          </p:cNvSpPr>
          <p:nvPr>
            <p:ph type="body" idx="1"/>
          </p:nvPr>
        </p:nvSpPr>
        <p:spPr/>
        <p:txBody>
          <a:bodyPr>
            <a:normAutofit/>
          </a:bodyPr>
          <a:lstStyle/>
          <a:p>
            <a:r>
              <a:rPr lang="en-US" sz="2800" b="0" dirty="0">
                <a:latin typeface="Arial Narrow" panose="020B0606020202030204" pitchFamily="34" charset="0"/>
              </a:rPr>
              <a:t>Your Financial Information</a:t>
            </a:r>
          </a:p>
        </p:txBody>
      </p:sp>
      <p:sp>
        <p:nvSpPr>
          <p:cNvPr id="5" name="Slide Number Placeholder 4">
            <a:extLst>
              <a:ext uri="{FF2B5EF4-FFF2-40B4-BE49-F238E27FC236}">
                <a16:creationId xmlns:a16="http://schemas.microsoft.com/office/drawing/2014/main" id="{9F5E8709-034C-4F37-BD0E-560273F69070}"/>
              </a:ext>
            </a:extLst>
          </p:cNvPr>
          <p:cNvSpPr>
            <a:spLocks noGrp="1"/>
          </p:cNvSpPr>
          <p:nvPr>
            <p:ph type="sldNum" sz="quarter" idx="12"/>
          </p:nvPr>
        </p:nvSpPr>
        <p:spPr>
          <a:xfrm>
            <a:off x="8882024" y="6492875"/>
            <a:ext cx="2743200" cy="365125"/>
          </a:xfrm>
        </p:spPr>
        <p:txBody>
          <a:bodyPr/>
          <a:lstStyle/>
          <a:p>
            <a:fld id="{95CBEC59-7FF9-4688-98DF-89832A0C9025}" type="slidenum">
              <a:rPr lang="en-US" sz="2000" smtClean="0">
                <a:latin typeface="Arial Narrow" panose="020B0606020202030204" pitchFamily="34" charset="0"/>
              </a:rPr>
              <a:t>15</a:t>
            </a:fld>
            <a:endParaRPr lang="en-US" sz="2000" dirty="0">
              <a:latin typeface="Arial Narrow" panose="020B0606020202030204" pitchFamily="34" charset="0"/>
            </a:endParaRPr>
          </a:p>
        </p:txBody>
      </p:sp>
      <p:pic>
        <p:nvPicPr>
          <p:cNvPr id="8" name="Picture 2" descr="E:\Communications\Logos\UCanGo2\UCG2._white_outline.gif">
            <a:extLst>
              <a:ext uri="{FF2B5EF4-FFF2-40B4-BE49-F238E27FC236}">
                <a16:creationId xmlns:a16="http://schemas.microsoft.com/office/drawing/2014/main" id="{608B96AB-F273-4248-B37A-F02841DB76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180" y="246820"/>
            <a:ext cx="4938874" cy="155252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53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AFCE-5146-4EA8-AE7A-A0424C0A353B}"/>
              </a:ext>
            </a:extLst>
          </p:cNvPr>
          <p:cNvSpPr>
            <a:spLocks noGrp="1"/>
          </p:cNvSpPr>
          <p:nvPr>
            <p:ph type="title"/>
          </p:nvPr>
        </p:nvSpPr>
        <p:spPr/>
        <p:txBody>
          <a:bodyPr/>
          <a:lstStyle/>
          <a:p>
            <a:r>
              <a:rPr lang="en-US" dirty="0"/>
              <a:t>Complete Your FAFSA</a:t>
            </a:r>
          </a:p>
        </p:txBody>
      </p:sp>
      <p:sp>
        <p:nvSpPr>
          <p:cNvPr id="3" name="Content Placeholder 2">
            <a:extLst>
              <a:ext uri="{FF2B5EF4-FFF2-40B4-BE49-F238E27FC236}">
                <a16:creationId xmlns:a16="http://schemas.microsoft.com/office/drawing/2014/main" id="{FFADFB72-EECC-4CBC-A36F-B838C946696C}"/>
              </a:ext>
            </a:extLst>
          </p:cNvPr>
          <p:cNvSpPr>
            <a:spLocks noGrp="1"/>
          </p:cNvSpPr>
          <p:nvPr>
            <p:ph idx="1"/>
          </p:nvPr>
        </p:nvSpPr>
        <p:spPr>
          <a:xfrm>
            <a:off x="6520928" y="992472"/>
            <a:ext cx="5136569" cy="5267248"/>
          </a:xfrm>
        </p:spPr>
        <p:txBody>
          <a:bodyPr>
            <a:normAutofit lnSpcReduction="10000"/>
          </a:bodyPr>
          <a:lstStyle/>
          <a:p>
            <a:pPr>
              <a:lnSpc>
                <a:spcPct val="108000"/>
              </a:lnSpc>
              <a:spcAft>
                <a:spcPts val="600"/>
              </a:spcAft>
            </a:pPr>
            <a:r>
              <a:rPr lang="en-US" sz="2000" b="1" dirty="0">
                <a:latin typeface="Arial Narrow" panose="020B0606020202030204" pitchFamily="34" charset="0"/>
              </a:rPr>
              <a:t>Why Do I Have to Report My Income?</a:t>
            </a:r>
          </a:p>
          <a:p>
            <a:pPr marL="342900" indent="-342900">
              <a:lnSpc>
                <a:spcPct val="108000"/>
              </a:lnSpc>
              <a:spcAft>
                <a:spcPts val="600"/>
              </a:spcAft>
              <a:buFont typeface="Arial" panose="020B0604020202020204" pitchFamily="34" charset="0"/>
              <a:buChar char="•"/>
            </a:pPr>
            <a:r>
              <a:rPr lang="en-US" sz="2000" dirty="0">
                <a:latin typeface="Arial Narrow" panose="020B0606020202030204" pitchFamily="34" charset="0"/>
              </a:rPr>
              <a:t>In order to determine your financial need, any financial aid office will use the data from your FAFSA. They will use a simple formula to determine how much aid they can offer you.</a:t>
            </a:r>
          </a:p>
          <a:p>
            <a:pPr marL="342900" indent="-342900">
              <a:lnSpc>
                <a:spcPct val="108000"/>
              </a:lnSpc>
              <a:spcAft>
                <a:spcPts val="600"/>
              </a:spcAft>
              <a:buFont typeface="Arial" panose="020B0604020202020204" pitchFamily="34" charset="0"/>
              <a:buChar char="•"/>
            </a:pPr>
            <a:r>
              <a:rPr lang="en-US" sz="2000" dirty="0">
                <a:latin typeface="Arial Narrow" panose="020B0606020202030204" pitchFamily="34" charset="0"/>
              </a:rPr>
              <a:t>Some forms of aid are based on your financial need, and some are not.</a:t>
            </a:r>
          </a:p>
          <a:p>
            <a:pPr marL="342900" indent="-342900">
              <a:lnSpc>
                <a:spcPct val="108000"/>
              </a:lnSpc>
              <a:spcAft>
                <a:spcPts val="600"/>
              </a:spcAft>
              <a:buFont typeface="Arial" panose="020B0604020202020204" pitchFamily="34" charset="0"/>
              <a:buChar char="•"/>
            </a:pPr>
            <a:r>
              <a:rPr lang="en-US" sz="2000" dirty="0">
                <a:latin typeface="Arial Narrow" panose="020B0606020202030204" pitchFamily="34" charset="0"/>
              </a:rPr>
              <a:t>Reporting your income helps to ensure that need-based aid is given to the people who need it the most.</a:t>
            </a:r>
          </a:p>
          <a:p>
            <a:pPr marL="342900" indent="-342900">
              <a:lnSpc>
                <a:spcPct val="108000"/>
              </a:lnSpc>
              <a:spcAft>
                <a:spcPts val="600"/>
              </a:spcAft>
              <a:buFont typeface="Arial" panose="020B0604020202020204" pitchFamily="34" charset="0"/>
              <a:buChar char="•"/>
            </a:pPr>
            <a:r>
              <a:rPr lang="en-US" sz="2000" dirty="0">
                <a:latin typeface="Arial Narrow" panose="020B0606020202030204" pitchFamily="34" charset="0"/>
              </a:rPr>
              <a:t>Starting with the 2024-25 FAFSA, all students and parents who contribute information to this form are required to give consent to Federal Student Aid to allow them to transfer your tax information into the FAFSA from the IRS.</a:t>
            </a:r>
          </a:p>
          <a:p>
            <a:endParaRPr lang="en-US" sz="2000" b="1" dirty="0"/>
          </a:p>
        </p:txBody>
      </p:sp>
      <p:sp>
        <p:nvSpPr>
          <p:cNvPr id="4" name="Footer Placeholder 3">
            <a:extLst>
              <a:ext uri="{FF2B5EF4-FFF2-40B4-BE49-F238E27FC236}">
                <a16:creationId xmlns:a16="http://schemas.microsoft.com/office/drawing/2014/main" id="{7DE97D1C-B354-4AF2-B5E7-522BF2ECAA51}"/>
              </a:ext>
            </a:extLst>
          </p:cNvPr>
          <p:cNvSpPr>
            <a:spLocks noGrp="1"/>
          </p:cNvSpPr>
          <p:nvPr>
            <p:ph type="ftr" sz="quarter" idx="11"/>
          </p:nvPr>
        </p:nvSpPr>
        <p:spPr>
          <a:xfrm>
            <a:off x="614873" y="6187538"/>
            <a:ext cx="4247583" cy="365125"/>
          </a:xfrm>
        </p:spPr>
        <p:txBody>
          <a:bodyPr/>
          <a:lstStyle/>
          <a:p>
            <a:r>
              <a:rPr lang="en-US" sz="2400" dirty="0">
                <a:latin typeface="Arial Narrow" panose="020B0606020202030204" pitchFamily="34" charset="0"/>
              </a:rPr>
              <a:t>Tell Me About the FAFSA</a:t>
            </a:r>
          </a:p>
        </p:txBody>
      </p:sp>
      <p:sp>
        <p:nvSpPr>
          <p:cNvPr id="5" name="Slide Number Placeholder 4">
            <a:extLst>
              <a:ext uri="{FF2B5EF4-FFF2-40B4-BE49-F238E27FC236}">
                <a16:creationId xmlns:a16="http://schemas.microsoft.com/office/drawing/2014/main" id="{038FB5C6-7AB7-427D-84EB-68404D1FC523}"/>
              </a:ext>
            </a:extLst>
          </p:cNvPr>
          <p:cNvSpPr>
            <a:spLocks noGrp="1"/>
          </p:cNvSpPr>
          <p:nvPr>
            <p:ph type="sldNum" sz="quarter" idx="12"/>
          </p:nvPr>
        </p:nvSpPr>
        <p:spPr>
          <a:xfrm>
            <a:off x="8914297" y="6484008"/>
            <a:ext cx="2743200" cy="365125"/>
          </a:xfrm>
        </p:spPr>
        <p:txBody>
          <a:bodyPr/>
          <a:lstStyle/>
          <a:p>
            <a:fld id="{95CBEC59-7FF9-4688-98DF-89832A0C9025}" type="slidenum">
              <a:rPr lang="en-US" sz="2000" smtClean="0">
                <a:latin typeface="Arial Narrow" panose="020B0606020202030204" pitchFamily="34" charset="0"/>
              </a:rPr>
              <a:t>16</a:t>
            </a:fld>
            <a:endParaRPr lang="en-US" sz="2000" dirty="0">
              <a:latin typeface="Arial Narrow" panose="020B0606020202030204" pitchFamily="34" charset="0"/>
            </a:endParaRPr>
          </a:p>
        </p:txBody>
      </p:sp>
      <p:sp>
        <p:nvSpPr>
          <p:cNvPr id="6" name="Subtitle 5">
            <a:extLst>
              <a:ext uri="{FF2B5EF4-FFF2-40B4-BE49-F238E27FC236}">
                <a16:creationId xmlns:a16="http://schemas.microsoft.com/office/drawing/2014/main" id="{B284D42C-61D1-4B89-8BEF-F223AFCDA0D3}"/>
              </a:ext>
            </a:extLst>
          </p:cNvPr>
          <p:cNvSpPr>
            <a:spLocks noGrp="1"/>
          </p:cNvSpPr>
          <p:nvPr>
            <p:ph type="subTitle" idx="13"/>
          </p:nvPr>
        </p:nvSpPr>
        <p:spPr/>
        <p:txBody>
          <a:bodyPr>
            <a:normAutofit/>
          </a:bodyPr>
          <a:lstStyle/>
          <a:p>
            <a:r>
              <a:rPr lang="en-US" sz="2400" dirty="0">
                <a:latin typeface="Arial Narrow" panose="020B0606020202030204" pitchFamily="34" charset="0"/>
              </a:rPr>
              <a:t>Your Financial Information</a:t>
            </a:r>
          </a:p>
        </p:txBody>
      </p:sp>
    </p:spTree>
    <p:extLst>
      <p:ext uri="{BB962C8B-B14F-4D97-AF65-F5344CB8AC3E}">
        <p14:creationId xmlns:p14="http://schemas.microsoft.com/office/powerpoint/2010/main" val="6906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AFF41-8140-4E53-8D01-483EFCC7174C}"/>
              </a:ext>
            </a:extLst>
          </p:cNvPr>
          <p:cNvSpPr>
            <a:spLocks noGrp="1"/>
          </p:cNvSpPr>
          <p:nvPr>
            <p:ph type="title"/>
          </p:nvPr>
        </p:nvSpPr>
        <p:spPr/>
        <p:txBody>
          <a:bodyPr/>
          <a:lstStyle/>
          <a:p>
            <a:r>
              <a:rPr lang="en-US" dirty="0"/>
              <a:t>Complete Your FAFSA</a:t>
            </a:r>
          </a:p>
        </p:txBody>
      </p:sp>
      <p:sp>
        <p:nvSpPr>
          <p:cNvPr id="3" name="Content Placeholder 2">
            <a:extLst>
              <a:ext uri="{FF2B5EF4-FFF2-40B4-BE49-F238E27FC236}">
                <a16:creationId xmlns:a16="http://schemas.microsoft.com/office/drawing/2014/main" id="{ABEF1470-C741-4DD8-923A-3DC05383C68E}"/>
              </a:ext>
            </a:extLst>
          </p:cNvPr>
          <p:cNvSpPr>
            <a:spLocks noGrp="1"/>
          </p:cNvSpPr>
          <p:nvPr>
            <p:ph idx="1"/>
          </p:nvPr>
        </p:nvSpPr>
        <p:spPr>
          <a:xfrm>
            <a:off x="6520928" y="1381206"/>
            <a:ext cx="5173427" cy="4095587"/>
          </a:xfrm>
        </p:spPr>
        <p:txBody>
          <a:bodyPr>
            <a:normAutofit/>
          </a:bodyPr>
          <a:lstStyle/>
          <a:p>
            <a:pPr>
              <a:lnSpc>
                <a:spcPct val="108000"/>
              </a:lnSpc>
              <a:spcAft>
                <a:spcPts val="600"/>
              </a:spcAft>
            </a:pPr>
            <a:r>
              <a:rPr lang="en-US" sz="2000" b="1" dirty="0">
                <a:latin typeface="Arial Narrow" panose="020B0606020202030204" pitchFamily="34" charset="0"/>
              </a:rPr>
              <a:t>What If I Have No Income To Report?</a:t>
            </a:r>
          </a:p>
          <a:p>
            <a:pPr marL="342900" indent="-342900">
              <a:lnSpc>
                <a:spcPct val="108000"/>
              </a:lnSpc>
              <a:spcAft>
                <a:spcPts val="600"/>
              </a:spcAft>
              <a:buFont typeface="Arial" panose="020B0604020202020204" pitchFamily="34" charset="0"/>
              <a:buChar char="•"/>
            </a:pPr>
            <a:r>
              <a:rPr lang="en-US" sz="2000" dirty="0">
                <a:latin typeface="Arial Narrow" panose="020B0606020202030204" pitchFamily="34" charset="0"/>
              </a:rPr>
              <a:t>If you didn’t file a tax return in 2022, you still need to consent to have your tax information downloaded to the FAFSA from the IRS</a:t>
            </a:r>
          </a:p>
          <a:p>
            <a:pPr marL="342900" indent="-342900">
              <a:lnSpc>
                <a:spcPct val="108000"/>
              </a:lnSpc>
              <a:spcAft>
                <a:spcPts val="600"/>
              </a:spcAft>
              <a:buFont typeface="Arial" panose="020B0604020202020204" pitchFamily="34" charset="0"/>
              <a:buChar char="•"/>
            </a:pPr>
            <a:r>
              <a:rPr lang="en-US" sz="2000" dirty="0">
                <a:latin typeface="Arial Narrow" panose="020B0606020202030204" pitchFamily="34" charset="0"/>
              </a:rPr>
              <a:t>Just remember that any earned income needs to be reported on your FAFSA, even if you didn’t file a tax return for the required year</a:t>
            </a:r>
          </a:p>
        </p:txBody>
      </p:sp>
      <p:sp>
        <p:nvSpPr>
          <p:cNvPr id="4" name="Footer Placeholder 3">
            <a:extLst>
              <a:ext uri="{FF2B5EF4-FFF2-40B4-BE49-F238E27FC236}">
                <a16:creationId xmlns:a16="http://schemas.microsoft.com/office/drawing/2014/main" id="{DAD2ED61-313D-47F1-B574-EE6106BB61B2}"/>
              </a:ext>
            </a:extLst>
          </p:cNvPr>
          <p:cNvSpPr>
            <a:spLocks noGrp="1"/>
          </p:cNvSpPr>
          <p:nvPr>
            <p:ph type="ftr" sz="quarter" idx="11"/>
          </p:nvPr>
        </p:nvSpPr>
        <p:spPr>
          <a:xfrm>
            <a:off x="614873" y="6187538"/>
            <a:ext cx="4226068" cy="365125"/>
          </a:xfrm>
        </p:spPr>
        <p:txBody>
          <a:bodyPr/>
          <a:lstStyle/>
          <a:p>
            <a:r>
              <a:rPr lang="en-US" sz="2400" dirty="0">
                <a:latin typeface="Arial Narrow" panose="020B0606020202030204" pitchFamily="34" charset="0"/>
              </a:rPr>
              <a:t>Tell Me About the FAFSA</a:t>
            </a:r>
          </a:p>
        </p:txBody>
      </p:sp>
      <p:sp>
        <p:nvSpPr>
          <p:cNvPr id="5" name="Slide Number Placeholder 4">
            <a:extLst>
              <a:ext uri="{FF2B5EF4-FFF2-40B4-BE49-F238E27FC236}">
                <a16:creationId xmlns:a16="http://schemas.microsoft.com/office/drawing/2014/main" id="{2F5961C4-1D3B-4A78-97DA-4F19EB57F194}"/>
              </a:ext>
            </a:extLst>
          </p:cNvPr>
          <p:cNvSpPr>
            <a:spLocks noGrp="1"/>
          </p:cNvSpPr>
          <p:nvPr>
            <p:ph type="sldNum" sz="quarter" idx="12"/>
          </p:nvPr>
        </p:nvSpPr>
        <p:spPr>
          <a:xfrm>
            <a:off x="8833927" y="6473251"/>
            <a:ext cx="2860428" cy="365125"/>
          </a:xfrm>
        </p:spPr>
        <p:txBody>
          <a:bodyPr/>
          <a:lstStyle/>
          <a:p>
            <a:fld id="{95CBEC59-7FF9-4688-98DF-89832A0C9025}" type="slidenum">
              <a:rPr lang="en-US" sz="2000" smtClean="0">
                <a:latin typeface="Arial Narrow" panose="020B0606020202030204" pitchFamily="34" charset="0"/>
              </a:rPr>
              <a:t>17</a:t>
            </a:fld>
            <a:endParaRPr lang="en-US" sz="2000" dirty="0">
              <a:latin typeface="Arial Narrow" panose="020B0606020202030204" pitchFamily="34" charset="0"/>
            </a:endParaRPr>
          </a:p>
        </p:txBody>
      </p:sp>
      <p:sp>
        <p:nvSpPr>
          <p:cNvPr id="6" name="Subtitle 5">
            <a:extLst>
              <a:ext uri="{FF2B5EF4-FFF2-40B4-BE49-F238E27FC236}">
                <a16:creationId xmlns:a16="http://schemas.microsoft.com/office/drawing/2014/main" id="{EB6C584C-EE23-4011-9EEE-F0555C06673F}"/>
              </a:ext>
            </a:extLst>
          </p:cNvPr>
          <p:cNvSpPr>
            <a:spLocks noGrp="1"/>
          </p:cNvSpPr>
          <p:nvPr>
            <p:ph type="subTitle" idx="13"/>
          </p:nvPr>
        </p:nvSpPr>
        <p:spPr/>
        <p:txBody>
          <a:bodyPr>
            <a:normAutofit/>
          </a:bodyPr>
          <a:lstStyle/>
          <a:p>
            <a:r>
              <a:rPr lang="en-US" sz="2400" dirty="0">
                <a:latin typeface="Arial Narrow" panose="020B0606020202030204" pitchFamily="34" charset="0"/>
              </a:rPr>
              <a:t>Your Financial Information</a:t>
            </a:r>
          </a:p>
        </p:txBody>
      </p:sp>
    </p:spTree>
    <p:extLst>
      <p:ext uri="{BB962C8B-B14F-4D97-AF65-F5344CB8AC3E}">
        <p14:creationId xmlns:p14="http://schemas.microsoft.com/office/powerpoint/2010/main" val="2579573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B6964-966F-42C4-9FCE-884D625C964E}"/>
              </a:ext>
            </a:extLst>
          </p:cNvPr>
          <p:cNvSpPr>
            <a:spLocks noGrp="1"/>
          </p:cNvSpPr>
          <p:nvPr>
            <p:ph type="title"/>
          </p:nvPr>
        </p:nvSpPr>
        <p:spPr/>
        <p:txBody>
          <a:bodyPr/>
          <a:lstStyle/>
          <a:p>
            <a:r>
              <a:rPr lang="en-US" dirty="0"/>
              <a:t>Complete Your FAFSA	</a:t>
            </a:r>
          </a:p>
        </p:txBody>
      </p:sp>
      <p:sp>
        <p:nvSpPr>
          <p:cNvPr id="3" name="Content Placeholder 2">
            <a:extLst>
              <a:ext uri="{FF2B5EF4-FFF2-40B4-BE49-F238E27FC236}">
                <a16:creationId xmlns:a16="http://schemas.microsoft.com/office/drawing/2014/main" id="{32B25A2D-42EB-41CA-BEF7-4F8B8D3BC13F}"/>
              </a:ext>
            </a:extLst>
          </p:cNvPr>
          <p:cNvSpPr>
            <a:spLocks noGrp="1"/>
          </p:cNvSpPr>
          <p:nvPr>
            <p:ph idx="1"/>
          </p:nvPr>
        </p:nvSpPr>
        <p:spPr>
          <a:xfrm>
            <a:off x="6401157" y="791480"/>
            <a:ext cx="5277855" cy="5701395"/>
          </a:xfrm>
        </p:spPr>
        <p:txBody>
          <a:bodyPr>
            <a:normAutofit lnSpcReduction="10000"/>
          </a:bodyPr>
          <a:lstStyle/>
          <a:p>
            <a:pPr>
              <a:lnSpc>
                <a:spcPct val="108000"/>
              </a:lnSpc>
              <a:spcAft>
                <a:spcPts val="600"/>
              </a:spcAft>
            </a:pPr>
            <a:r>
              <a:rPr lang="en-US" sz="2200" dirty="0">
                <a:latin typeface="Arial Narrow" panose="020B0606020202030204" pitchFamily="34" charset="0"/>
              </a:rPr>
              <a:t>Assets that must be reported on the FAFSA include:</a:t>
            </a:r>
          </a:p>
          <a:p>
            <a:pPr marL="342900" indent="-342900">
              <a:lnSpc>
                <a:spcPct val="108000"/>
              </a:lnSpc>
              <a:spcAft>
                <a:spcPts val="600"/>
              </a:spcAft>
              <a:buFont typeface="Arial" panose="020B0604020202020204" pitchFamily="34" charset="0"/>
              <a:buChar char="•"/>
            </a:pPr>
            <a:r>
              <a:rPr lang="en-US" sz="2200" dirty="0">
                <a:latin typeface="Arial Narrow" panose="020B0606020202030204" pitchFamily="34" charset="0"/>
              </a:rPr>
              <a:t>Money in cash, savings, and checking accounts</a:t>
            </a:r>
          </a:p>
          <a:p>
            <a:pPr marL="342900" indent="-342900">
              <a:lnSpc>
                <a:spcPct val="108000"/>
              </a:lnSpc>
              <a:spcAft>
                <a:spcPts val="600"/>
              </a:spcAft>
              <a:buFont typeface="Arial" panose="020B0604020202020204" pitchFamily="34" charset="0"/>
              <a:buChar char="•"/>
            </a:pPr>
            <a:r>
              <a:rPr lang="en-US" sz="2200" dirty="0">
                <a:latin typeface="Arial Narrow" panose="020B0606020202030204" pitchFamily="34" charset="0"/>
              </a:rPr>
              <a:t>Business value</a:t>
            </a:r>
          </a:p>
          <a:p>
            <a:pPr marL="342900" indent="-342900">
              <a:lnSpc>
                <a:spcPct val="108000"/>
              </a:lnSpc>
              <a:spcAft>
                <a:spcPts val="600"/>
              </a:spcAft>
              <a:buFont typeface="Arial" panose="020B0604020202020204" pitchFamily="34" charset="0"/>
              <a:buChar char="•"/>
            </a:pPr>
            <a:r>
              <a:rPr lang="en-US" sz="2200" dirty="0">
                <a:latin typeface="Arial Narrow" panose="020B0606020202030204" pitchFamily="34" charset="0"/>
              </a:rPr>
              <a:t>Investment farm value</a:t>
            </a:r>
          </a:p>
          <a:p>
            <a:pPr marL="342900" indent="-342900">
              <a:lnSpc>
                <a:spcPct val="108000"/>
              </a:lnSpc>
              <a:spcAft>
                <a:spcPts val="600"/>
              </a:spcAft>
              <a:buFont typeface="Arial" panose="020B0604020202020204" pitchFamily="34" charset="0"/>
              <a:buChar char="•"/>
            </a:pPr>
            <a:r>
              <a:rPr lang="en-US" sz="2200" dirty="0">
                <a:latin typeface="Arial Narrow" panose="020B0606020202030204" pitchFamily="34" charset="0"/>
              </a:rPr>
              <a:t>Real estate (other than the home in which you live)</a:t>
            </a:r>
          </a:p>
          <a:p>
            <a:pPr marL="342900" indent="-342900">
              <a:lnSpc>
                <a:spcPct val="108000"/>
              </a:lnSpc>
              <a:spcAft>
                <a:spcPts val="600"/>
              </a:spcAft>
              <a:buFont typeface="Arial" panose="020B0604020202020204" pitchFamily="34" charset="0"/>
              <a:buChar char="•"/>
            </a:pPr>
            <a:r>
              <a:rPr lang="en-US" sz="2200" dirty="0">
                <a:latin typeface="Arial Narrow" panose="020B0606020202030204" pitchFamily="34" charset="0"/>
              </a:rPr>
              <a:t>Uniform Gifts to Minors Act (UGMA) and Uniform Transfer to Minors Act (UTMA) accounts for which you are the owner</a:t>
            </a:r>
          </a:p>
          <a:p>
            <a:pPr marL="342900" indent="-342900">
              <a:lnSpc>
                <a:spcPct val="108000"/>
              </a:lnSpc>
              <a:spcAft>
                <a:spcPts val="600"/>
              </a:spcAft>
              <a:buFont typeface="Arial" panose="020B0604020202020204" pitchFamily="34" charset="0"/>
              <a:buChar char="•"/>
            </a:pPr>
            <a:r>
              <a:rPr lang="en-US" sz="2200" dirty="0">
                <a:latin typeface="Arial Narrow" panose="020B0606020202030204" pitchFamily="34" charset="0"/>
              </a:rPr>
              <a:t>Stocks, bonds, certificates of deposit, etc.</a:t>
            </a:r>
          </a:p>
          <a:p>
            <a:pPr marL="342900" indent="-342900">
              <a:lnSpc>
                <a:spcPct val="108000"/>
              </a:lnSpc>
              <a:spcAft>
                <a:spcPts val="600"/>
              </a:spcAft>
              <a:buFont typeface="Arial" panose="020B0604020202020204" pitchFamily="34" charset="0"/>
              <a:buChar char="•"/>
            </a:pPr>
            <a:r>
              <a:rPr lang="en-US" sz="2200" dirty="0">
                <a:latin typeface="Arial Narrow" panose="020B0606020202030204" pitchFamily="34" charset="0"/>
              </a:rPr>
              <a:t>Child support received</a:t>
            </a:r>
          </a:p>
          <a:p>
            <a:endParaRPr lang="en-US" sz="2000" b="1" dirty="0"/>
          </a:p>
          <a:p>
            <a:endParaRPr lang="en-US" sz="2000" b="1" dirty="0"/>
          </a:p>
        </p:txBody>
      </p:sp>
      <p:sp>
        <p:nvSpPr>
          <p:cNvPr id="4" name="Footer Placeholder 3">
            <a:extLst>
              <a:ext uri="{FF2B5EF4-FFF2-40B4-BE49-F238E27FC236}">
                <a16:creationId xmlns:a16="http://schemas.microsoft.com/office/drawing/2014/main" id="{68A871E4-AEFA-4B85-897E-8829FD64DDDB}"/>
              </a:ext>
            </a:extLst>
          </p:cNvPr>
          <p:cNvSpPr>
            <a:spLocks noGrp="1"/>
          </p:cNvSpPr>
          <p:nvPr>
            <p:ph type="ftr" sz="quarter" idx="11"/>
          </p:nvPr>
        </p:nvSpPr>
        <p:spPr/>
        <p:txBody>
          <a:bodyPr/>
          <a:lstStyle/>
          <a:p>
            <a:r>
              <a:rPr lang="en-US" sz="2400" dirty="0">
                <a:latin typeface="Arial Narrow" panose="020B0606020202030204" pitchFamily="34" charset="0"/>
              </a:rPr>
              <a:t>Tell Me About the FAFSA</a:t>
            </a:r>
          </a:p>
        </p:txBody>
      </p:sp>
      <p:sp>
        <p:nvSpPr>
          <p:cNvPr id="5" name="Slide Number Placeholder 4">
            <a:extLst>
              <a:ext uri="{FF2B5EF4-FFF2-40B4-BE49-F238E27FC236}">
                <a16:creationId xmlns:a16="http://schemas.microsoft.com/office/drawing/2014/main" id="{5A3897FE-9BA8-4C03-A5FF-79EF31E5765E}"/>
              </a:ext>
            </a:extLst>
          </p:cNvPr>
          <p:cNvSpPr>
            <a:spLocks noGrp="1"/>
          </p:cNvSpPr>
          <p:nvPr>
            <p:ph type="sldNum" sz="quarter" idx="12"/>
          </p:nvPr>
        </p:nvSpPr>
        <p:spPr>
          <a:xfrm>
            <a:off x="8935812" y="6492875"/>
            <a:ext cx="2743200" cy="365125"/>
          </a:xfrm>
        </p:spPr>
        <p:txBody>
          <a:bodyPr/>
          <a:lstStyle/>
          <a:p>
            <a:fld id="{95CBEC59-7FF9-4688-98DF-89832A0C9025}" type="slidenum">
              <a:rPr lang="en-US" sz="2000" smtClean="0">
                <a:latin typeface="Arial Narrow" panose="020B0606020202030204" pitchFamily="34" charset="0"/>
              </a:rPr>
              <a:t>18</a:t>
            </a:fld>
            <a:endParaRPr lang="en-US" sz="2000" dirty="0">
              <a:latin typeface="Arial Narrow" panose="020B0606020202030204" pitchFamily="34" charset="0"/>
            </a:endParaRPr>
          </a:p>
        </p:txBody>
      </p:sp>
      <p:sp>
        <p:nvSpPr>
          <p:cNvPr id="6" name="Subtitle 5">
            <a:extLst>
              <a:ext uri="{FF2B5EF4-FFF2-40B4-BE49-F238E27FC236}">
                <a16:creationId xmlns:a16="http://schemas.microsoft.com/office/drawing/2014/main" id="{43414907-0BAC-4FCE-9D3A-D953EA675B9A}"/>
              </a:ext>
            </a:extLst>
          </p:cNvPr>
          <p:cNvSpPr>
            <a:spLocks noGrp="1"/>
          </p:cNvSpPr>
          <p:nvPr>
            <p:ph type="subTitle" idx="13"/>
          </p:nvPr>
        </p:nvSpPr>
        <p:spPr/>
        <p:txBody>
          <a:bodyPr>
            <a:normAutofit/>
          </a:bodyPr>
          <a:lstStyle/>
          <a:p>
            <a:r>
              <a:rPr lang="en-US" sz="2400" dirty="0">
                <a:latin typeface="Arial Narrow" panose="020B0606020202030204" pitchFamily="34" charset="0"/>
              </a:rPr>
              <a:t>Your Financial Information</a:t>
            </a:r>
          </a:p>
        </p:txBody>
      </p:sp>
    </p:spTree>
    <p:extLst>
      <p:ext uri="{BB962C8B-B14F-4D97-AF65-F5344CB8AC3E}">
        <p14:creationId xmlns:p14="http://schemas.microsoft.com/office/powerpoint/2010/main" val="314274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01F77-27AE-4739-BFC2-287FF3B337BD}"/>
              </a:ext>
            </a:extLst>
          </p:cNvPr>
          <p:cNvSpPr>
            <a:spLocks noGrp="1"/>
          </p:cNvSpPr>
          <p:nvPr>
            <p:ph type="title"/>
          </p:nvPr>
        </p:nvSpPr>
        <p:spPr/>
        <p:txBody>
          <a:bodyPr/>
          <a:lstStyle/>
          <a:p>
            <a:r>
              <a:rPr lang="en-US" dirty="0"/>
              <a:t>Complete your FAFSA</a:t>
            </a:r>
          </a:p>
        </p:txBody>
      </p:sp>
      <p:sp>
        <p:nvSpPr>
          <p:cNvPr id="3" name="Content Placeholder 2">
            <a:extLst>
              <a:ext uri="{FF2B5EF4-FFF2-40B4-BE49-F238E27FC236}">
                <a16:creationId xmlns:a16="http://schemas.microsoft.com/office/drawing/2014/main" id="{1C9F2DE0-7114-4DCA-9719-6C8423BFEA0A}"/>
              </a:ext>
            </a:extLst>
          </p:cNvPr>
          <p:cNvSpPr>
            <a:spLocks noGrp="1"/>
          </p:cNvSpPr>
          <p:nvPr>
            <p:ph idx="1"/>
          </p:nvPr>
        </p:nvSpPr>
        <p:spPr>
          <a:xfrm>
            <a:off x="6292328" y="686421"/>
            <a:ext cx="5499622" cy="5972604"/>
          </a:xfrm>
        </p:spPr>
        <p:txBody>
          <a:bodyPr>
            <a:normAutofit fontScale="70000" lnSpcReduction="20000"/>
          </a:bodyPr>
          <a:lstStyle/>
          <a:p>
            <a:pPr>
              <a:lnSpc>
                <a:spcPct val="128000"/>
              </a:lnSpc>
              <a:spcAft>
                <a:spcPts val="600"/>
              </a:spcAft>
            </a:pPr>
            <a:r>
              <a:rPr lang="en-US" sz="2900" dirty="0">
                <a:latin typeface="Arial Narrow" panose="020B0606020202030204" pitchFamily="34" charset="0"/>
              </a:rPr>
              <a:t>Module 3 is divided into seven sections. To begin the module, start at section 3A, and then continue through the sections in order. If you need to come back later, you can return to this page to find where you left off.</a:t>
            </a:r>
          </a:p>
          <a:p>
            <a:pPr marL="457200" indent="-457200">
              <a:lnSpc>
                <a:spcPct val="128000"/>
              </a:lnSpc>
              <a:spcAft>
                <a:spcPts val="600"/>
              </a:spcAft>
              <a:buFont typeface="Arial" panose="020B0604020202020204" pitchFamily="34" charset="0"/>
              <a:buChar char="•"/>
            </a:pPr>
            <a:r>
              <a:rPr lang="en-US" sz="2900" dirty="0">
                <a:latin typeface="Arial Narrow" panose="020B0606020202030204" pitchFamily="34" charset="0"/>
                <a:hlinkClick r:id="" action="ppaction://noaction">
                  <a:extLst>
                    <a:ext uri="{A12FA001-AC4F-418D-AE19-62706E023703}">
                      <ahyp:hlinkClr xmlns:ahyp="http://schemas.microsoft.com/office/drawing/2018/hyperlinkcolor" val="tx"/>
                    </a:ext>
                  </a:extLst>
                </a:hlinkClick>
              </a:rPr>
              <a:t>Section 3A – Let’s Get Started</a:t>
            </a:r>
            <a:endParaRPr lang="en-US" sz="2900" dirty="0">
              <a:latin typeface="Arial Narrow" panose="020B0606020202030204" pitchFamily="34" charset="0"/>
            </a:endParaRPr>
          </a:p>
          <a:p>
            <a:pPr marL="457200" indent="-457200">
              <a:lnSpc>
                <a:spcPct val="128000"/>
              </a:lnSpc>
              <a:spcAft>
                <a:spcPts val="600"/>
              </a:spcAft>
              <a:buFont typeface="Arial" panose="020B0604020202020204" pitchFamily="34" charset="0"/>
              <a:buChar char="•"/>
            </a:pPr>
            <a:r>
              <a:rPr lang="en-US" sz="2900" dirty="0">
                <a:latin typeface="Arial Narrow" panose="020B0606020202030204" pitchFamily="34" charset="0"/>
                <a:hlinkClick r:id="" action="ppaction://noaction">
                  <a:extLst>
                    <a:ext uri="{A12FA001-AC4F-418D-AE19-62706E023703}">
                      <ahyp:hlinkClr xmlns:ahyp="http://schemas.microsoft.com/office/drawing/2018/hyperlinkcolor" val="tx"/>
                    </a:ext>
                  </a:extLst>
                </a:hlinkClick>
              </a:rPr>
              <a:t>Section 3B – Student Demographics &amp; School Selection</a:t>
            </a:r>
            <a:endParaRPr lang="en-US" sz="2900" dirty="0">
              <a:latin typeface="Arial Narrow" panose="020B0606020202030204" pitchFamily="34" charset="0"/>
            </a:endParaRPr>
          </a:p>
          <a:p>
            <a:pPr marL="457200" indent="-457200">
              <a:lnSpc>
                <a:spcPct val="128000"/>
              </a:lnSpc>
              <a:spcAft>
                <a:spcPts val="600"/>
              </a:spcAft>
              <a:buFont typeface="Arial" panose="020B0604020202020204" pitchFamily="34" charset="0"/>
              <a:buChar char="•"/>
            </a:pPr>
            <a:r>
              <a:rPr lang="en-US" sz="2900" dirty="0">
                <a:latin typeface="Arial Narrow" panose="020B0606020202030204" pitchFamily="34" charset="0"/>
                <a:hlinkClick r:id="" action="ppaction://noaction">
                  <a:extLst>
                    <a:ext uri="{A12FA001-AC4F-418D-AE19-62706E023703}">
                      <ahyp:hlinkClr xmlns:ahyp="http://schemas.microsoft.com/office/drawing/2018/hyperlinkcolor" val="tx"/>
                    </a:ext>
                  </a:extLst>
                </a:hlinkClick>
              </a:rPr>
              <a:t>Section 3C – Your Dependency Status</a:t>
            </a:r>
            <a:endParaRPr lang="en-US" sz="2900" dirty="0">
              <a:latin typeface="Arial Narrow" panose="020B0606020202030204" pitchFamily="34" charset="0"/>
            </a:endParaRPr>
          </a:p>
          <a:p>
            <a:pPr marL="457200" indent="-457200">
              <a:lnSpc>
                <a:spcPct val="128000"/>
              </a:lnSpc>
              <a:spcAft>
                <a:spcPts val="600"/>
              </a:spcAft>
              <a:buFont typeface="Arial" panose="020B0604020202020204" pitchFamily="34" charset="0"/>
              <a:buChar char="•"/>
            </a:pPr>
            <a:r>
              <a:rPr lang="en-US" sz="2900" dirty="0">
                <a:latin typeface="Arial Narrow" panose="020B0606020202030204" pitchFamily="34" charset="0"/>
                <a:hlinkClick r:id="" action="ppaction://noaction">
                  <a:extLst>
                    <a:ext uri="{A12FA001-AC4F-418D-AE19-62706E023703}">
                      <ahyp:hlinkClr xmlns:ahyp="http://schemas.microsoft.com/office/drawing/2018/hyperlinkcolor" val="tx"/>
                    </a:ext>
                  </a:extLst>
                </a:hlinkClick>
              </a:rPr>
              <a:t>Section 3D – Household Size (for Independent Students)</a:t>
            </a:r>
            <a:endParaRPr lang="en-US" sz="2900" dirty="0">
              <a:latin typeface="Arial Narrow" panose="020B0606020202030204" pitchFamily="34" charset="0"/>
            </a:endParaRPr>
          </a:p>
          <a:p>
            <a:pPr marL="457200" indent="-457200">
              <a:lnSpc>
                <a:spcPct val="128000"/>
              </a:lnSpc>
              <a:spcAft>
                <a:spcPts val="600"/>
              </a:spcAft>
              <a:buFont typeface="Arial" panose="020B0604020202020204" pitchFamily="34" charset="0"/>
              <a:buChar char="•"/>
            </a:pPr>
            <a:r>
              <a:rPr lang="en-US" sz="2900" dirty="0">
                <a:latin typeface="Arial Narrow" panose="020B0606020202030204" pitchFamily="34" charset="0"/>
                <a:hlinkClick r:id="" action="ppaction://noaction">
                  <a:extLst>
                    <a:ext uri="{A12FA001-AC4F-418D-AE19-62706E023703}">
                      <ahyp:hlinkClr xmlns:ahyp="http://schemas.microsoft.com/office/drawing/2018/hyperlinkcolor" val="tx"/>
                    </a:ext>
                  </a:extLst>
                </a:hlinkClick>
              </a:rPr>
              <a:t>Section 3E – Your Financial Information</a:t>
            </a:r>
            <a:endParaRPr lang="en-US" sz="2900" dirty="0">
              <a:latin typeface="Arial Narrow" panose="020B0606020202030204" pitchFamily="34" charset="0"/>
            </a:endParaRPr>
          </a:p>
          <a:p>
            <a:pPr marL="457200" indent="-457200">
              <a:lnSpc>
                <a:spcPct val="128000"/>
              </a:lnSpc>
              <a:spcAft>
                <a:spcPts val="600"/>
              </a:spcAft>
              <a:buFont typeface="Arial" panose="020B0604020202020204" pitchFamily="34" charset="0"/>
              <a:buChar char="•"/>
            </a:pPr>
            <a:r>
              <a:rPr lang="en-US" sz="2900" dirty="0">
                <a:latin typeface="Arial Narrow" panose="020B0606020202030204" pitchFamily="34" charset="0"/>
                <a:hlinkClick r:id="" action="ppaction://noaction">
                  <a:extLst>
                    <a:ext uri="{A12FA001-AC4F-418D-AE19-62706E023703}">
                      <ahyp:hlinkClr xmlns:ahyp="http://schemas.microsoft.com/office/drawing/2018/hyperlinkcolor" val="tx"/>
                    </a:ext>
                  </a:extLst>
                </a:hlinkClick>
              </a:rPr>
              <a:t>Section 3F – Which Parent’s Income Do I Report? (for Dependent Students)</a:t>
            </a:r>
            <a:endParaRPr lang="en-US" sz="2900" dirty="0">
              <a:latin typeface="Arial Narrow" panose="020B0606020202030204" pitchFamily="34" charset="0"/>
            </a:endParaRPr>
          </a:p>
          <a:p>
            <a:pPr marL="457200" indent="-457200">
              <a:lnSpc>
                <a:spcPct val="128000"/>
              </a:lnSpc>
              <a:spcAft>
                <a:spcPts val="600"/>
              </a:spcAft>
              <a:buFont typeface="Arial" panose="020B0604020202020204" pitchFamily="34" charset="0"/>
              <a:buChar char="•"/>
            </a:pPr>
            <a:r>
              <a:rPr lang="en-US" sz="2900" dirty="0">
                <a:latin typeface="Arial Narrow" panose="020B0606020202030204" pitchFamily="34" charset="0"/>
                <a:hlinkClick r:id="" action="ppaction://noaction">
                  <a:extLst>
                    <a:ext uri="{A12FA001-AC4F-418D-AE19-62706E023703}">
                      <ahyp:hlinkClr xmlns:ahyp="http://schemas.microsoft.com/office/drawing/2018/hyperlinkcolor" val="tx"/>
                    </a:ext>
                  </a:extLst>
                </a:hlinkClick>
              </a:rPr>
              <a:t>Section 3G – For Parents of Dependent Students</a:t>
            </a:r>
            <a:endParaRPr lang="en-US" sz="2900" dirty="0">
              <a:latin typeface="Arial Narrow" panose="020B0606020202030204" pitchFamily="34" charset="0"/>
            </a:endParaRPr>
          </a:p>
        </p:txBody>
      </p:sp>
      <p:sp>
        <p:nvSpPr>
          <p:cNvPr id="4" name="Footer Placeholder 3">
            <a:extLst>
              <a:ext uri="{FF2B5EF4-FFF2-40B4-BE49-F238E27FC236}">
                <a16:creationId xmlns:a16="http://schemas.microsoft.com/office/drawing/2014/main" id="{082CE154-ACC7-49DE-87CF-B63A85A0BC12}"/>
              </a:ext>
            </a:extLst>
          </p:cNvPr>
          <p:cNvSpPr>
            <a:spLocks noGrp="1"/>
          </p:cNvSpPr>
          <p:nvPr>
            <p:ph type="ftr" sz="quarter" idx="11"/>
          </p:nvPr>
        </p:nvSpPr>
        <p:spPr/>
        <p:txBody>
          <a:bodyPr/>
          <a:lstStyle/>
          <a:p>
            <a:r>
              <a:rPr lang="en-US" sz="2400" dirty="0">
                <a:latin typeface="Arial Narrow" panose="020B0606020202030204" pitchFamily="34" charset="0"/>
              </a:rPr>
              <a:t>Tell Me About the FAFSA</a:t>
            </a:r>
          </a:p>
        </p:txBody>
      </p:sp>
      <p:sp>
        <p:nvSpPr>
          <p:cNvPr id="5" name="Slide Number Placeholder 4">
            <a:extLst>
              <a:ext uri="{FF2B5EF4-FFF2-40B4-BE49-F238E27FC236}">
                <a16:creationId xmlns:a16="http://schemas.microsoft.com/office/drawing/2014/main" id="{9057DCCC-E3DD-4526-ACFA-723C9056575F}"/>
              </a:ext>
            </a:extLst>
          </p:cNvPr>
          <p:cNvSpPr>
            <a:spLocks noGrp="1"/>
          </p:cNvSpPr>
          <p:nvPr>
            <p:ph type="sldNum" sz="quarter" idx="12"/>
          </p:nvPr>
        </p:nvSpPr>
        <p:spPr>
          <a:xfrm>
            <a:off x="8686219" y="6476462"/>
            <a:ext cx="2977656" cy="365125"/>
          </a:xfrm>
        </p:spPr>
        <p:txBody>
          <a:bodyPr/>
          <a:lstStyle/>
          <a:p>
            <a:fld id="{95CBEC59-7FF9-4688-98DF-89832A0C9025}" type="slidenum">
              <a:rPr lang="en-US" sz="2000" smtClean="0">
                <a:latin typeface="Arial Narrow" panose="020B0606020202030204" pitchFamily="34" charset="0"/>
              </a:rPr>
              <a:t>2</a:t>
            </a:fld>
            <a:endParaRPr lang="en-US" sz="2000" dirty="0">
              <a:latin typeface="Arial Narrow" panose="020B0606020202030204" pitchFamily="34" charset="0"/>
            </a:endParaRPr>
          </a:p>
        </p:txBody>
      </p:sp>
      <p:sp>
        <p:nvSpPr>
          <p:cNvPr id="6" name="Subtitle 5">
            <a:extLst>
              <a:ext uri="{FF2B5EF4-FFF2-40B4-BE49-F238E27FC236}">
                <a16:creationId xmlns:a16="http://schemas.microsoft.com/office/drawing/2014/main" id="{D4438BEA-3319-47C6-A250-FA2994AA3D49}"/>
              </a:ext>
            </a:extLst>
          </p:cNvPr>
          <p:cNvSpPr>
            <a:spLocks noGrp="1"/>
          </p:cNvSpPr>
          <p:nvPr>
            <p:ph type="subTitle" idx="13"/>
          </p:nvPr>
        </p:nvSpPr>
        <p:spPr>
          <a:xfrm>
            <a:off x="1527518" y="3274796"/>
            <a:ext cx="4143555" cy="692595"/>
          </a:xfrm>
        </p:spPr>
        <p:txBody>
          <a:bodyPr>
            <a:normAutofit/>
          </a:bodyPr>
          <a:lstStyle/>
          <a:p>
            <a:r>
              <a:rPr lang="en-US" sz="2400" dirty="0">
                <a:latin typeface="Arial Narrow" panose="020B0606020202030204" pitchFamily="34" charset="0"/>
              </a:rPr>
              <a:t>About Module 3</a:t>
            </a:r>
          </a:p>
        </p:txBody>
      </p:sp>
    </p:spTree>
    <p:extLst>
      <p:ext uri="{BB962C8B-B14F-4D97-AF65-F5344CB8AC3E}">
        <p14:creationId xmlns:p14="http://schemas.microsoft.com/office/powerpoint/2010/main" val="1340173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04D39-3301-4510-835D-700E2A0C23A3}"/>
              </a:ext>
            </a:extLst>
          </p:cNvPr>
          <p:cNvSpPr>
            <a:spLocks noGrp="1"/>
          </p:cNvSpPr>
          <p:nvPr>
            <p:ph type="title"/>
          </p:nvPr>
        </p:nvSpPr>
        <p:spPr>
          <a:xfrm>
            <a:off x="928800" y="1274787"/>
            <a:ext cx="10515600" cy="1500187"/>
          </a:xfrm>
        </p:spPr>
        <p:txBody>
          <a:bodyPr/>
          <a:lstStyle/>
          <a:p>
            <a:r>
              <a:rPr lang="en-US" dirty="0"/>
              <a:t>Complete your FAFSA - Section 3A</a:t>
            </a:r>
          </a:p>
        </p:txBody>
      </p:sp>
      <p:sp>
        <p:nvSpPr>
          <p:cNvPr id="3" name="Text Placeholder 2">
            <a:extLst>
              <a:ext uri="{FF2B5EF4-FFF2-40B4-BE49-F238E27FC236}">
                <a16:creationId xmlns:a16="http://schemas.microsoft.com/office/drawing/2014/main" id="{99884086-B598-4887-8108-DDA6BAC54762}"/>
              </a:ext>
            </a:extLst>
          </p:cNvPr>
          <p:cNvSpPr>
            <a:spLocks noGrp="1"/>
          </p:cNvSpPr>
          <p:nvPr>
            <p:ph type="body" idx="1"/>
          </p:nvPr>
        </p:nvSpPr>
        <p:spPr>
          <a:xfrm>
            <a:off x="1026455" y="2827308"/>
            <a:ext cx="10515600" cy="770328"/>
          </a:xfrm>
        </p:spPr>
        <p:txBody>
          <a:bodyPr>
            <a:normAutofit/>
          </a:bodyPr>
          <a:lstStyle/>
          <a:p>
            <a:r>
              <a:rPr lang="en-US" sz="2800" b="0" dirty="0">
                <a:latin typeface="Arial Narrow" panose="020B0606020202030204" pitchFamily="34" charset="0"/>
              </a:rPr>
              <a:t>Let’s Get Started</a:t>
            </a:r>
          </a:p>
        </p:txBody>
      </p:sp>
      <p:sp>
        <p:nvSpPr>
          <p:cNvPr id="5" name="Slide Number Placeholder 4">
            <a:extLst>
              <a:ext uri="{FF2B5EF4-FFF2-40B4-BE49-F238E27FC236}">
                <a16:creationId xmlns:a16="http://schemas.microsoft.com/office/drawing/2014/main" id="{9F5E8709-034C-4F37-BD0E-560273F69070}"/>
              </a:ext>
            </a:extLst>
          </p:cNvPr>
          <p:cNvSpPr>
            <a:spLocks noGrp="1"/>
          </p:cNvSpPr>
          <p:nvPr>
            <p:ph type="sldNum" sz="quarter" idx="12"/>
          </p:nvPr>
        </p:nvSpPr>
        <p:spPr>
          <a:xfrm>
            <a:off x="8906901" y="6492875"/>
            <a:ext cx="2743200" cy="365125"/>
          </a:xfrm>
        </p:spPr>
        <p:txBody>
          <a:bodyPr/>
          <a:lstStyle/>
          <a:p>
            <a:fld id="{95CBEC59-7FF9-4688-98DF-89832A0C9025}" type="slidenum">
              <a:rPr lang="en-US" sz="2000" smtClean="0">
                <a:latin typeface="Arial Narrow" panose="020B0606020202030204" pitchFamily="34" charset="0"/>
              </a:rPr>
              <a:t>3</a:t>
            </a:fld>
            <a:endParaRPr lang="en-US" sz="2000" dirty="0">
              <a:latin typeface="Arial Narrow" panose="020B0606020202030204" pitchFamily="34" charset="0"/>
            </a:endParaRPr>
          </a:p>
        </p:txBody>
      </p:sp>
      <p:pic>
        <p:nvPicPr>
          <p:cNvPr id="8" name="Picture 2" descr="E:\Communications\Logos\UCanGo2\UCG2._white_outline.gif">
            <a:extLst>
              <a:ext uri="{FF2B5EF4-FFF2-40B4-BE49-F238E27FC236}">
                <a16:creationId xmlns:a16="http://schemas.microsoft.com/office/drawing/2014/main" id="{00D8F08A-800C-43E4-815C-9F9EDC0B26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180" y="246820"/>
            <a:ext cx="4938874" cy="155252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FC2FCF1-E7D4-42F2-B270-495EE95ABFE7}"/>
              </a:ext>
            </a:extLst>
          </p:cNvPr>
          <p:cNvPicPr>
            <a:picLocks noChangeAspect="1"/>
          </p:cNvPicPr>
          <p:nvPr/>
        </p:nvPicPr>
        <p:blipFill>
          <a:blip r:embed="rId3"/>
          <a:stretch>
            <a:fillRect/>
          </a:stretch>
        </p:blipFill>
        <p:spPr>
          <a:xfrm>
            <a:off x="4219093" y="2999700"/>
            <a:ext cx="6612398" cy="2926080"/>
          </a:xfrm>
          <a:prstGeom prst="rect">
            <a:avLst/>
          </a:prstGeom>
        </p:spPr>
      </p:pic>
      <p:pic>
        <p:nvPicPr>
          <p:cNvPr id="7" name="Picture 6">
            <a:extLst>
              <a:ext uri="{FF2B5EF4-FFF2-40B4-BE49-F238E27FC236}">
                <a16:creationId xmlns:a16="http://schemas.microsoft.com/office/drawing/2014/main" id="{0A6565A9-036A-4531-A9E8-2A913A48B19E}"/>
              </a:ext>
            </a:extLst>
          </p:cNvPr>
          <p:cNvPicPr>
            <a:picLocks noChangeAspect="1"/>
          </p:cNvPicPr>
          <p:nvPr/>
        </p:nvPicPr>
        <p:blipFill>
          <a:blip r:embed="rId4"/>
          <a:stretch>
            <a:fillRect/>
          </a:stretch>
        </p:blipFill>
        <p:spPr>
          <a:xfrm>
            <a:off x="658625" y="3888719"/>
            <a:ext cx="1219306" cy="182896"/>
          </a:xfrm>
          <a:prstGeom prst="rect">
            <a:avLst/>
          </a:prstGeom>
        </p:spPr>
      </p:pic>
      <p:pic>
        <p:nvPicPr>
          <p:cNvPr id="9" name="Picture 8">
            <a:extLst>
              <a:ext uri="{FF2B5EF4-FFF2-40B4-BE49-F238E27FC236}">
                <a16:creationId xmlns:a16="http://schemas.microsoft.com/office/drawing/2014/main" id="{970C2E9F-4F88-4DB6-AB57-0DD13AC64CD8}"/>
              </a:ext>
            </a:extLst>
          </p:cNvPr>
          <p:cNvPicPr>
            <a:picLocks noChangeAspect="1"/>
          </p:cNvPicPr>
          <p:nvPr/>
        </p:nvPicPr>
        <p:blipFill>
          <a:blip r:embed="rId5"/>
          <a:stretch>
            <a:fillRect/>
          </a:stretch>
        </p:blipFill>
        <p:spPr>
          <a:xfrm>
            <a:off x="10164191" y="3068934"/>
            <a:ext cx="228620" cy="175275"/>
          </a:xfrm>
          <a:prstGeom prst="rect">
            <a:avLst/>
          </a:prstGeom>
        </p:spPr>
      </p:pic>
    </p:spTree>
    <p:extLst>
      <p:ext uri="{BB962C8B-B14F-4D97-AF65-F5344CB8AC3E}">
        <p14:creationId xmlns:p14="http://schemas.microsoft.com/office/powerpoint/2010/main" val="3893823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75D07-C37D-4E46-A320-DEC469555A9F}"/>
              </a:ext>
            </a:extLst>
          </p:cNvPr>
          <p:cNvSpPr>
            <a:spLocks noGrp="1"/>
          </p:cNvSpPr>
          <p:nvPr>
            <p:ph type="title"/>
          </p:nvPr>
        </p:nvSpPr>
        <p:spPr/>
        <p:txBody>
          <a:bodyPr/>
          <a:lstStyle/>
          <a:p>
            <a:r>
              <a:rPr lang="en-US" dirty="0"/>
              <a:t>Complete Your FAFSA</a:t>
            </a:r>
          </a:p>
        </p:txBody>
      </p:sp>
      <p:sp>
        <p:nvSpPr>
          <p:cNvPr id="3" name="Content Placeholder 2">
            <a:extLst>
              <a:ext uri="{FF2B5EF4-FFF2-40B4-BE49-F238E27FC236}">
                <a16:creationId xmlns:a16="http://schemas.microsoft.com/office/drawing/2014/main" id="{FD30DB88-0750-4008-A32A-0396C2AB4FBD}"/>
              </a:ext>
            </a:extLst>
          </p:cNvPr>
          <p:cNvSpPr>
            <a:spLocks noGrp="1"/>
          </p:cNvSpPr>
          <p:nvPr>
            <p:ph idx="1"/>
          </p:nvPr>
        </p:nvSpPr>
        <p:spPr>
          <a:xfrm>
            <a:off x="6520928" y="1490821"/>
            <a:ext cx="4361941" cy="3876358"/>
          </a:xfrm>
        </p:spPr>
        <p:txBody>
          <a:bodyPr>
            <a:noAutofit/>
          </a:bodyPr>
          <a:lstStyle/>
          <a:p>
            <a:pPr>
              <a:lnSpc>
                <a:spcPct val="108000"/>
              </a:lnSpc>
              <a:spcAft>
                <a:spcPts val="600"/>
              </a:spcAft>
            </a:pPr>
            <a:r>
              <a:rPr lang="en-US" sz="2000" dirty="0">
                <a:latin typeface="Arial Narrow" panose="020B0606020202030204" pitchFamily="34" charset="0"/>
              </a:rPr>
              <a:t>Log in to </a:t>
            </a:r>
            <a:r>
              <a:rPr lang="en-US" sz="2000" dirty="0">
                <a:latin typeface="Arial Narrow" panose="020B0606020202030204" pitchFamily="34" charset="0"/>
                <a:hlinkClick r:id="rId2"/>
              </a:rPr>
              <a:t>FAFSA.gov</a:t>
            </a:r>
            <a:endParaRPr lang="en-US" sz="2000" dirty="0">
              <a:latin typeface="Arial Narrow" panose="020B0606020202030204" pitchFamily="34" charset="0"/>
            </a:endParaRPr>
          </a:p>
          <a:p>
            <a:pPr marL="342900" indent="-342900">
              <a:lnSpc>
                <a:spcPct val="108000"/>
              </a:lnSpc>
              <a:spcAft>
                <a:spcPts val="600"/>
              </a:spcAft>
              <a:buFont typeface="Arial" panose="020B0604020202020204" pitchFamily="34" charset="0"/>
              <a:buChar char="•"/>
            </a:pPr>
            <a:r>
              <a:rPr lang="en-US" sz="2000" dirty="0">
                <a:latin typeface="Arial Narrow" panose="020B0606020202030204" pitchFamily="34" charset="0"/>
              </a:rPr>
              <a:t>If you have your FSA ID, click “Start New Form – 2024-25 FAFSA Form”</a:t>
            </a:r>
          </a:p>
          <a:p>
            <a:pPr marL="342900" indent="-342900">
              <a:lnSpc>
                <a:spcPct val="108000"/>
              </a:lnSpc>
              <a:spcAft>
                <a:spcPts val="600"/>
              </a:spcAft>
              <a:buFont typeface="Arial" panose="020B0604020202020204" pitchFamily="34" charset="0"/>
              <a:buChar char="•"/>
            </a:pPr>
            <a:r>
              <a:rPr lang="en-US" sz="2000" dirty="0">
                <a:latin typeface="Arial Narrow" panose="020B0606020202030204" pitchFamily="34" charset="0"/>
              </a:rPr>
              <a:t>Choose your status: Student or Parent</a:t>
            </a:r>
          </a:p>
          <a:p>
            <a:pPr marL="342900" indent="-342900">
              <a:lnSpc>
                <a:spcPct val="108000"/>
              </a:lnSpc>
              <a:spcAft>
                <a:spcPts val="600"/>
              </a:spcAft>
              <a:buFont typeface="Arial" panose="020B0604020202020204" pitchFamily="34" charset="0"/>
              <a:buChar char="•"/>
            </a:pPr>
            <a:r>
              <a:rPr lang="en-US" sz="2000" dirty="0">
                <a:latin typeface="Arial Narrow" panose="020B0606020202030204" pitchFamily="34" charset="0"/>
              </a:rPr>
              <a:t>If you don’t have your FSA ID, visit </a:t>
            </a:r>
            <a:r>
              <a:rPr lang="en-US" sz="2000" dirty="0">
                <a:latin typeface="Arial Narrow" panose="020B0606020202030204" pitchFamily="34" charset="0"/>
                <a:hlinkClick r:id="rId3"/>
              </a:rPr>
              <a:t>StudentAid.gov</a:t>
            </a:r>
            <a:r>
              <a:rPr lang="en-US" sz="2000" dirty="0">
                <a:latin typeface="Arial Narrow" panose="020B0606020202030204" pitchFamily="34" charset="0"/>
              </a:rPr>
              <a:t> to create one. You will need the FSA ID to access, complete and electronically sign your FAFSA.</a:t>
            </a:r>
          </a:p>
          <a:p>
            <a:pPr>
              <a:lnSpc>
                <a:spcPct val="108000"/>
              </a:lnSpc>
              <a:spcAft>
                <a:spcPts val="600"/>
              </a:spcAft>
            </a:pPr>
            <a:endParaRPr lang="en-US" sz="2000" dirty="0">
              <a:latin typeface="Arial Narrow" panose="020B0606020202030204" pitchFamily="34" charset="0"/>
            </a:endParaRPr>
          </a:p>
        </p:txBody>
      </p:sp>
      <p:sp>
        <p:nvSpPr>
          <p:cNvPr id="4" name="Footer Placeholder 3">
            <a:extLst>
              <a:ext uri="{FF2B5EF4-FFF2-40B4-BE49-F238E27FC236}">
                <a16:creationId xmlns:a16="http://schemas.microsoft.com/office/drawing/2014/main" id="{2B238163-8D4B-466C-A458-CAC19A9A0A43}"/>
              </a:ext>
            </a:extLst>
          </p:cNvPr>
          <p:cNvSpPr>
            <a:spLocks noGrp="1"/>
          </p:cNvSpPr>
          <p:nvPr>
            <p:ph type="ftr" sz="quarter" idx="11"/>
          </p:nvPr>
        </p:nvSpPr>
        <p:spPr/>
        <p:txBody>
          <a:bodyPr/>
          <a:lstStyle/>
          <a:p>
            <a:r>
              <a:rPr lang="en-US" sz="2400" dirty="0">
                <a:latin typeface="Arial Narrow" panose="020B0606020202030204" pitchFamily="34" charset="0"/>
              </a:rPr>
              <a:t>Tell Me About the FAFSA</a:t>
            </a:r>
          </a:p>
        </p:txBody>
      </p:sp>
      <p:sp>
        <p:nvSpPr>
          <p:cNvPr id="5" name="Slide Number Placeholder 4">
            <a:extLst>
              <a:ext uri="{FF2B5EF4-FFF2-40B4-BE49-F238E27FC236}">
                <a16:creationId xmlns:a16="http://schemas.microsoft.com/office/drawing/2014/main" id="{5C98A380-7F46-4375-957B-AD22ABB87FD8}"/>
              </a:ext>
            </a:extLst>
          </p:cNvPr>
          <p:cNvSpPr>
            <a:spLocks noGrp="1"/>
          </p:cNvSpPr>
          <p:nvPr>
            <p:ph type="sldNum" sz="quarter" idx="12"/>
          </p:nvPr>
        </p:nvSpPr>
        <p:spPr/>
        <p:txBody>
          <a:bodyPr/>
          <a:lstStyle/>
          <a:p>
            <a:fld id="{95CBEC59-7FF9-4688-98DF-89832A0C9025}" type="slidenum">
              <a:rPr lang="en-US" smtClean="0"/>
              <a:t>4</a:t>
            </a:fld>
            <a:endParaRPr lang="en-US" dirty="0"/>
          </a:p>
        </p:txBody>
      </p:sp>
      <p:sp>
        <p:nvSpPr>
          <p:cNvPr id="6" name="Subtitle 5">
            <a:extLst>
              <a:ext uri="{FF2B5EF4-FFF2-40B4-BE49-F238E27FC236}">
                <a16:creationId xmlns:a16="http://schemas.microsoft.com/office/drawing/2014/main" id="{BC0012A0-9189-4E74-AFB2-6C977057182C}"/>
              </a:ext>
            </a:extLst>
          </p:cNvPr>
          <p:cNvSpPr>
            <a:spLocks noGrp="1"/>
          </p:cNvSpPr>
          <p:nvPr>
            <p:ph type="subTitle" idx="13"/>
          </p:nvPr>
        </p:nvSpPr>
        <p:spPr/>
        <p:txBody>
          <a:bodyPr/>
          <a:lstStyle/>
          <a:p>
            <a:r>
              <a:rPr lang="en-US" dirty="0"/>
              <a:t> </a:t>
            </a:r>
          </a:p>
        </p:txBody>
      </p:sp>
    </p:spTree>
    <p:extLst>
      <p:ext uri="{BB962C8B-B14F-4D97-AF65-F5344CB8AC3E}">
        <p14:creationId xmlns:p14="http://schemas.microsoft.com/office/powerpoint/2010/main" val="1161432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04D39-3301-4510-835D-700E2A0C23A3}"/>
              </a:ext>
            </a:extLst>
          </p:cNvPr>
          <p:cNvSpPr>
            <a:spLocks noGrp="1"/>
          </p:cNvSpPr>
          <p:nvPr>
            <p:ph type="title"/>
          </p:nvPr>
        </p:nvSpPr>
        <p:spPr>
          <a:xfrm>
            <a:off x="961220" y="2341355"/>
            <a:ext cx="10515600" cy="1500187"/>
          </a:xfrm>
        </p:spPr>
        <p:txBody>
          <a:bodyPr/>
          <a:lstStyle/>
          <a:p>
            <a:r>
              <a:rPr lang="en-US" dirty="0"/>
              <a:t>Complete your FAFSA - Section 3B</a:t>
            </a:r>
          </a:p>
        </p:txBody>
      </p:sp>
      <p:sp>
        <p:nvSpPr>
          <p:cNvPr id="3" name="Text Placeholder 2">
            <a:extLst>
              <a:ext uri="{FF2B5EF4-FFF2-40B4-BE49-F238E27FC236}">
                <a16:creationId xmlns:a16="http://schemas.microsoft.com/office/drawing/2014/main" id="{99884086-B598-4887-8108-DDA6BAC54762}"/>
              </a:ext>
            </a:extLst>
          </p:cNvPr>
          <p:cNvSpPr>
            <a:spLocks noGrp="1"/>
          </p:cNvSpPr>
          <p:nvPr>
            <p:ph type="body" idx="1"/>
          </p:nvPr>
        </p:nvSpPr>
        <p:spPr>
          <a:xfrm>
            <a:off x="1052785" y="4145186"/>
            <a:ext cx="10515600" cy="770328"/>
          </a:xfrm>
        </p:spPr>
        <p:txBody>
          <a:bodyPr>
            <a:normAutofit/>
          </a:bodyPr>
          <a:lstStyle/>
          <a:p>
            <a:r>
              <a:rPr lang="en-US" sz="2800" b="0" dirty="0">
                <a:latin typeface="Arial Narrow" panose="020B0606020202030204" pitchFamily="34" charset="0"/>
              </a:rPr>
              <a:t>Student Demographics and School Selection</a:t>
            </a:r>
          </a:p>
        </p:txBody>
      </p:sp>
      <p:sp>
        <p:nvSpPr>
          <p:cNvPr id="5" name="Slide Number Placeholder 4">
            <a:extLst>
              <a:ext uri="{FF2B5EF4-FFF2-40B4-BE49-F238E27FC236}">
                <a16:creationId xmlns:a16="http://schemas.microsoft.com/office/drawing/2014/main" id="{9F5E8709-034C-4F37-BD0E-560273F69070}"/>
              </a:ext>
            </a:extLst>
          </p:cNvPr>
          <p:cNvSpPr>
            <a:spLocks noGrp="1"/>
          </p:cNvSpPr>
          <p:nvPr>
            <p:ph type="sldNum" sz="quarter" idx="12"/>
          </p:nvPr>
        </p:nvSpPr>
        <p:spPr>
          <a:xfrm>
            <a:off x="8887851" y="6492875"/>
            <a:ext cx="2743200" cy="365125"/>
          </a:xfrm>
        </p:spPr>
        <p:txBody>
          <a:bodyPr/>
          <a:lstStyle/>
          <a:p>
            <a:fld id="{95CBEC59-7FF9-4688-98DF-89832A0C9025}" type="slidenum">
              <a:rPr lang="en-US" sz="2000" smtClean="0">
                <a:latin typeface="Arial Narrow" panose="020B0606020202030204" pitchFamily="34" charset="0"/>
              </a:rPr>
              <a:t>5</a:t>
            </a:fld>
            <a:endParaRPr lang="en-US" sz="2000" dirty="0">
              <a:latin typeface="Arial Narrow" panose="020B0606020202030204" pitchFamily="34" charset="0"/>
            </a:endParaRPr>
          </a:p>
        </p:txBody>
      </p:sp>
      <p:pic>
        <p:nvPicPr>
          <p:cNvPr id="9" name="Picture 2" descr="E:\Communications\Logos\UCanGo2\UCG2._white_outline.gif">
            <a:extLst>
              <a:ext uri="{FF2B5EF4-FFF2-40B4-BE49-F238E27FC236}">
                <a16:creationId xmlns:a16="http://schemas.microsoft.com/office/drawing/2014/main" id="{3EEEF1A8-4A7C-4C08-B802-F6DE60EB06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180" y="246820"/>
            <a:ext cx="4938874" cy="155252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794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A0956-F1FA-4045-AC45-4A07BE577F2F}"/>
              </a:ext>
            </a:extLst>
          </p:cNvPr>
          <p:cNvSpPr>
            <a:spLocks noGrp="1"/>
          </p:cNvSpPr>
          <p:nvPr>
            <p:ph type="title"/>
          </p:nvPr>
        </p:nvSpPr>
        <p:spPr/>
        <p:txBody>
          <a:bodyPr/>
          <a:lstStyle/>
          <a:p>
            <a:r>
              <a:rPr lang="en-US" dirty="0"/>
              <a:t>Complete Your FAFSA</a:t>
            </a:r>
          </a:p>
        </p:txBody>
      </p:sp>
      <p:sp>
        <p:nvSpPr>
          <p:cNvPr id="3" name="Content Placeholder 2">
            <a:extLst>
              <a:ext uri="{FF2B5EF4-FFF2-40B4-BE49-F238E27FC236}">
                <a16:creationId xmlns:a16="http://schemas.microsoft.com/office/drawing/2014/main" id="{1195B6DA-F447-41E0-8C2B-89097A2615AF}"/>
              </a:ext>
            </a:extLst>
          </p:cNvPr>
          <p:cNvSpPr>
            <a:spLocks noGrp="1"/>
          </p:cNvSpPr>
          <p:nvPr>
            <p:ph idx="1"/>
          </p:nvPr>
        </p:nvSpPr>
        <p:spPr>
          <a:xfrm>
            <a:off x="6600002" y="1975449"/>
            <a:ext cx="4613797" cy="3122935"/>
          </a:xfrm>
        </p:spPr>
        <p:txBody>
          <a:bodyPr>
            <a:noAutofit/>
          </a:bodyPr>
          <a:lstStyle/>
          <a:p>
            <a:pPr>
              <a:lnSpc>
                <a:spcPct val="108000"/>
              </a:lnSpc>
              <a:spcAft>
                <a:spcPts val="600"/>
              </a:spcAft>
            </a:pPr>
            <a:r>
              <a:rPr lang="en-US" sz="2000" b="1" dirty="0">
                <a:latin typeface="Arial Narrow" panose="020B0606020202030204" pitchFamily="34" charset="0"/>
              </a:rPr>
              <a:t>STUDENT DEMOGRAPHICS – Helpful Tips</a:t>
            </a:r>
          </a:p>
          <a:p>
            <a:pPr marL="342900" indent="-342900">
              <a:lnSpc>
                <a:spcPct val="108000"/>
              </a:lnSpc>
              <a:spcAft>
                <a:spcPts val="600"/>
              </a:spcAft>
              <a:buFont typeface="Arial" panose="020B0604020202020204" pitchFamily="34" charset="0"/>
              <a:buChar char="•"/>
            </a:pPr>
            <a:r>
              <a:rPr lang="en-US" sz="2000" dirty="0">
                <a:latin typeface="Arial Narrow" panose="020B0606020202030204" pitchFamily="34" charset="0"/>
              </a:rPr>
              <a:t>Enter your name as shown on your Social Security or Permanent Resident Card</a:t>
            </a:r>
          </a:p>
          <a:p>
            <a:pPr marL="342900" indent="-342900">
              <a:lnSpc>
                <a:spcPct val="108000"/>
              </a:lnSpc>
              <a:spcAft>
                <a:spcPts val="600"/>
              </a:spcAft>
              <a:buFont typeface="Arial" panose="020B0604020202020204" pitchFamily="34" charset="0"/>
              <a:buChar char="•"/>
            </a:pPr>
            <a:r>
              <a:rPr lang="en-US" sz="2000" dirty="0">
                <a:latin typeface="Arial Narrow" panose="020B0606020202030204" pitchFamily="34" charset="0"/>
              </a:rPr>
              <a:t>Don’t use punctuation – only a hyphen if used on your Social Security Card</a:t>
            </a:r>
          </a:p>
          <a:p>
            <a:pPr marL="342900" indent="-342900">
              <a:lnSpc>
                <a:spcPct val="108000"/>
              </a:lnSpc>
              <a:spcAft>
                <a:spcPts val="600"/>
              </a:spcAft>
              <a:buFont typeface="Arial" panose="020B0604020202020204" pitchFamily="34" charset="0"/>
              <a:buChar char="•"/>
            </a:pPr>
            <a:r>
              <a:rPr lang="en-US" sz="2000" dirty="0">
                <a:latin typeface="Arial Narrow" panose="020B0606020202030204" pitchFamily="34" charset="0"/>
              </a:rPr>
              <a:t>Click Save often throughout the application</a:t>
            </a:r>
          </a:p>
        </p:txBody>
      </p:sp>
      <p:sp>
        <p:nvSpPr>
          <p:cNvPr id="4" name="Footer Placeholder 3">
            <a:extLst>
              <a:ext uri="{FF2B5EF4-FFF2-40B4-BE49-F238E27FC236}">
                <a16:creationId xmlns:a16="http://schemas.microsoft.com/office/drawing/2014/main" id="{09CDD244-C40E-4A76-828F-B655234D4EAD}"/>
              </a:ext>
            </a:extLst>
          </p:cNvPr>
          <p:cNvSpPr>
            <a:spLocks noGrp="1"/>
          </p:cNvSpPr>
          <p:nvPr>
            <p:ph type="ftr" sz="quarter" idx="11"/>
          </p:nvPr>
        </p:nvSpPr>
        <p:spPr/>
        <p:txBody>
          <a:bodyPr/>
          <a:lstStyle/>
          <a:p>
            <a:r>
              <a:rPr lang="en-US" sz="2400" dirty="0">
                <a:latin typeface="Arial Narrow" panose="020B0606020202030204" pitchFamily="34" charset="0"/>
              </a:rPr>
              <a:t>Tell Me About the FAFSA</a:t>
            </a:r>
          </a:p>
        </p:txBody>
      </p:sp>
      <p:sp>
        <p:nvSpPr>
          <p:cNvPr id="5" name="Slide Number Placeholder 4">
            <a:extLst>
              <a:ext uri="{FF2B5EF4-FFF2-40B4-BE49-F238E27FC236}">
                <a16:creationId xmlns:a16="http://schemas.microsoft.com/office/drawing/2014/main" id="{57A31625-3E34-4B86-801B-99B306FCB2F7}"/>
              </a:ext>
            </a:extLst>
          </p:cNvPr>
          <p:cNvSpPr>
            <a:spLocks noGrp="1"/>
          </p:cNvSpPr>
          <p:nvPr>
            <p:ph type="sldNum" sz="quarter" idx="12"/>
          </p:nvPr>
        </p:nvSpPr>
        <p:spPr>
          <a:xfrm>
            <a:off x="8906901" y="6492875"/>
            <a:ext cx="2743200" cy="365125"/>
          </a:xfrm>
        </p:spPr>
        <p:txBody>
          <a:bodyPr/>
          <a:lstStyle/>
          <a:p>
            <a:fld id="{95CBEC59-7FF9-4688-98DF-89832A0C9025}" type="slidenum">
              <a:rPr lang="en-US" sz="2000" smtClean="0">
                <a:latin typeface="Arial Narrow" panose="020B0606020202030204" pitchFamily="34" charset="0"/>
              </a:rPr>
              <a:t>6</a:t>
            </a:fld>
            <a:endParaRPr lang="en-US" sz="2000" dirty="0">
              <a:latin typeface="Arial Narrow" panose="020B0606020202030204" pitchFamily="34" charset="0"/>
            </a:endParaRPr>
          </a:p>
        </p:txBody>
      </p:sp>
      <p:sp>
        <p:nvSpPr>
          <p:cNvPr id="6" name="Subtitle 5">
            <a:extLst>
              <a:ext uri="{FF2B5EF4-FFF2-40B4-BE49-F238E27FC236}">
                <a16:creationId xmlns:a16="http://schemas.microsoft.com/office/drawing/2014/main" id="{98F171E4-95D6-43E2-A5FD-9E976D133518}"/>
              </a:ext>
            </a:extLst>
          </p:cNvPr>
          <p:cNvSpPr>
            <a:spLocks noGrp="1"/>
          </p:cNvSpPr>
          <p:nvPr>
            <p:ph type="subTitle" idx="13"/>
          </p:nvPr>
        </p:nvSpPr>
        <p:spPr/>
        <p:txBody>
          <a:bodyPr>
            <a:noAutofit/>
          </a:bodyPr>
          <a:lstStyle/>
          <a:p>
            <a:r>
              <a:rPr lang="en-US" sz="2400" dirty="0">
                <a:latin typeface="Arial Narrow" panose="020B0606020202030204" pitchFamily="34" charset="0"/>
              </a:rPr>
              <a:t>Student Demographics and School Selection</a:t>
            </a:r>
          </a:p>
        </p:txBody>
      </p:sp>
    </p:spTree>
    <p:extLst>
      <p:ext uri="{BB962C8B-B14F-4D97-AF65-F5344CB8AC3E}">
        <p14:creationId xmlns:p14="http://schemas.microsoft.com/office/powerpoint/2010/main" val="2132760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A9B14-C470-4F0B-B56B-7F0A2C30EC01}"/>
              </a:ext>
            </a:extLst>
          </p:cNvPr>
          <p:cNvSpPr>
            <a:spLocks noGrp="1"/>
          </p:cNvSpPr>
          <p:nvPr>
            <p:ph type="title"/>
          </p:nvPr>
        </p:nvSpPr>
        <p:spPr/>
        <p:txBody>
          <a:bodyPr/>
          <a:lstStyle/>
          <a:p>
            <a:r>
              <a:rPr lang="en-US" dirty="0"/>
              <a:t>Complete Your FAFSA</a:t>
            </a:r>
          </a:p>
        </p:txBody>
      </p:sp>
      <p:sp>
        <p:nvSpPr>
          <p:cNvPr id="3" name="Content Placeholder 2">
            <a:extLst>
              <a:ext uri="{FF2B5EF4-FFF2-40B4-BE49-F238E27FC236}">
                <a16:creationId xmlns:a16="http://schemas.microsoft.com/office/drawing/2014/main" id="{8DFFC44A-F158-4049-9F68-29633292ECF0}"/>
              </a:ext>
            </a:extLst>
          </p:cNvPr>
          <p:cNvSpPr>
            <a:spLocks noGrp="1"/>
          </p:cNvSpPr>
          <p:nvPr>
            <p:ph idx="1"/>
          </p:nvPr>
        </p:nvSpPr>
        <p:spPr>
          <a:xfrm>
            <a:off x="6329817" y="1614305"/>
            <a:ext cx="5329809" cy="5183334"/>
          </a:xfrm>
        </p:spPr>
        <p:txBody>
          <a:bodyPr>
            <a:normAutofit/>
          </a:bodyPr>
          <a:lstStyle/>
          <a:p>
            <a:pPr>
              <a:lnSpc>
                <a:spcPct val="108000"/>
              </a:lnSpc>
              <a:spcAft>
                <a:spcPts val="600"/>
              </a:spcAft>
            </a:pPr>
            <a:r>
              <a:rPr lang="en-US" sz="2000" b="1" dirty="0">
                <a:latin typeface="Arial Narrow" panose="020B0606020202030204" pitchFamily="34" charset="0"/>
              </a:rPr>
              <a:t>STUDENT DEMOGRAPHICS – Homeless Students</a:t>
            </a:r>
          </a:p>
          <a:p>
            <a:pPr marL="342900" indent="-342900">
              <a:lnSpc>
                <a:spcPct val="108000"/>
              </a:lnSpc>
              <a:spcAft>
                <a:spcPts val="600"/>
              </a:spcAft>
              <a:buFont typeface="Arial" panose="020B0604020202020204" pitchFamily="34" charset="0"/>
              <a:buChar char="•"/>
            </a:pPr>
            <a:r>
              <a:rPr lang="en-US" sz="2000" dirty="0">
                <a:latin typeface="Arial Narrow" panose="020B0606020202030204" pitchFamily="34" charset="0"/>
              </a:rPr>
              <a:t>If you are currently homeless or self-supporting and at risk of being homeless, follow these instructions when providing a mailing address for your FSA ID and FAFSA</a:t>
            </a:r>
          </a:p>
          <a:p>
            <a:pPr>
              <a:lnSpc>
                <a:spcPct val="108000"/>
              </a:lnSpc>
              <a:spcAft>
                <a:spcPts val="600"/>
              </a:spcAft>
            </a:pPr>
            <a:endParaRPr lang="en-US" sz="100" dirty="0">
              <a:latin typeface="Arial Narrow" panose="020B0606020202030204" pitchFamily="34" charset="0"/>
            </a:endParaRPr>
          </a:p>
          <a:p>
            <a:pPr marL="342900" indent="-342900">
              <a:lnSpc>
                <a:spcPct val="108000"/>
              </a:lnSpc>
              <a:spcAft>
                <a:spcPts val="600"/>
              </a:spcAft>
              <a:buFont typeface="Arial" panose="020B0604020202020204" pitchFamily="34" charset="0"/>
              <a:buChar char="•"/>
            </a:pPr>
            <a:r>
              <a:rPr lang="en-US" sz="2000" dirty="0">
                <a:latin typeface="Arial Narrow" panose="020B0606020202030204" pitchFamily="34" charset="0"/>
              </a:rPr>
              <a:t>With permission, provide either</a:t>
            </a:r>
          </a:p>
          <a:p>
            <a:pPr marL="800100" lvl="1" indent="-342900">
              <a:lnSpc>
                <a:spcPct val="108000"/>
              </a:lnSpc>
              <a:spcBef>
                <a:spcPts val="600"/>
              </a:spcBef>
              <a:spcAft>
                <a:spcPts val="600"/>
              </a:spcAft>
              <a:buFont typeface="Courier New" panose="02070309020205020404" pitchFamily="49" charset="0"/>
              <a:buChar char="o"/>
            </a:pPr>
            <a:r>
              <a:rPr lang="en-US" sz="2000" i="0" dirty="0">
                <a:latin typeface="Arial Narrow" panose="020B0606020202030204" pitchFamily="34" charset="0"/>
              </a:rPr>
              <a:t>The permanent mailing address of a relative </a:t>
            </a:r>
            <a:r>
              <a:rPr lang="en-US" sz="2000" dirty="0">
                <a:latin typeface="Arial Narrow" panose="020B0606020202030204" pitchFamily="34" charset="0"/>
              </a:rPr>
              <a:t>or</a:t>
            </a:r>
          </a:p>
          <a:p>
            <a:pPr marL="800100" lvl="1" indent="-342900">
              <a:lnSpc>
                <a:spcPct val="108000"/>
              </a:lnSpc>
              <a:spcBef>
                <a:spcPts val="600"/>
              </a:spcBef>
              <a:spcAft>
                <a:spcPts val="600"/>
              </a:spcAft>
              <a:buFont typeface="Courier New" panose="02070309020205020404" pitchFamily="49" charset="0"/>
              <a:buChar char="o"/>
            </a:pPr>
            <a:r>
              <a:rPr lang="en-US" sz="2000" i="0" dirty="0">
                <a:latin typeface="Arial Narrow" panose="020B0606020202030204" pitchFamily="34" charset="0"/>
              </a:rPr>
              <a:t>The address of an office at the college you’ll be attending</a:t>
            </a:r>
          </a:p>
        </p:txBody>
      </p:sp>
      <p:sp>
        <p:nvSpPr>
          <p:cNvPr id="4" name="Footer Placeholder 3">
            <a:extLst>
              <a:ext uri="{FF2B5EF4-FFF2-40B4-BE49-F238E27FC236}">
                <a16:creationId xmlns:a16="http://schemas.microsoft.com/office/drawing/2014/main" id="{EC3B1B28-0D8B-4A5B-8DE2-20275F4A0FBA}"/>
              </a:ext>
            </a:extLst>
          </p:cNvPr>
          <p:cNvSpPr>
            <a:spLocks noGrp="1"/>
          </p:cNvSpPr>
          <p:nvPr>
            <p:ph type="ftr" sz="quarter" idx="11"/>
          </p:nvPr>
        </p:nvSpPr>
        <p:spPr>
          <a:xfrm>
            <a:off x="614873" y="6195559"/>
            <a:ext cx="3256673" cy="365125"/>
          </a:xfrm>
        </p:spPr>
        <p:txBody>
          <a:bodyPr/>
          <a:lstStyle/>
          <a:p>
            <a:r>
              <a:rPr lang="en-US" sz="2400" dirty="0">
                <a:latin typeface="Arial Narrow" panose="020B0606020202030204" pitchFamily="34" charset="0"/>
              </a:rPr>
              <a:t>Tell Me About the FAFSA</a:t>
            </a:r>
          </a:p>
        </p:txBody>
      </p:sp>
      <p:sp>
        <p:nvSpPr>
          <p:cNvPr id="5" name="Slide Number Placeholder 4">
            <a:extLst>
              <a:ext uri="{FF2B5EF4-FFF2-40B4-BE49-F238E27FC236}">
                <a16:creationId xmlns:a16="http://schemas.microsoft.com/office/drawing/2014/main" id="{C8F29B2E-5982-4D7C-B677-79248607DB0A}"/>
              </a:ext>
            </a:extLst>
          </p:cNvPr>
          <p:cNvSpPr>
            <a:spLocks noGrp="1"/>
          </p:cNvSpPr>
          <p:nvPr>
            <p:ph type="sldNum" sz="quarter" idx="12"/>
          </p:nvPr>
        </p:nvSpPr>
        <p:spPr>
          <a:xfrm>
            <a:off x="8916426" y="6492875"/>
            <a:ext cx="2743200" cy="365125"/>
          </a:xfrm>
        </p:spPr>
        <p:txBody>
          <a:bodyPr/>
          <a:lstStyle/>
          <a:p>
            <a:fld id="{95CBEC59-7FF9-4688-98DF-89832A0C9025}" type="slidenum">
              <a:rPr lang="en-US" sz="2000" smtClean="0">
                <a:latin typeface="Arial Narrow" panose="020B0606020202030204" pitchFamily="34" charset="0"/>
              </a:rPr>
              <a:t>7</a:t>
            </a:fld>
            <a:endParaRPr lang="en-US" sz="2000" dirty="0">
              <a:latin typeface="Arial Narrow" panose="020B0606020202030204" pitchFamily="34" charset="0"/>
            </a:endParaRPr>
          </a:p>
        </p:txBody>
      </p:sp>
      <p:sp>
        <p:nvSpPr>
          <p:cNvPr id="6" name="Subtitle 5">
            <a:extLst>
              <a:ext uri="{FF2B5EF4-FFF2-40B4-BE49-F238E27FC236}">
                <a16:creationId xmlns:a16="http://schemas.microsoft.com/office/drawing/2014/main" id="{75F0B74B-D6AB-411D-8A92-8F2EC6ED62CC}"/>
              </a:ext>
            </a:extLst>
          </p:cNvPr>
          <p:cNvSpPr>
            <a:spLocks noGrp="1"/>
          </p:cNvSpPr>
          <p:nvPr>
            <p:ph type="subTitle" idx="13"/>
          </p:nvPr>
        </p:nvSpPr>
        <p:spPr/>
        <p:txBody>
          <a:bodyPr>
            <a:noAutofit/>
          </a:bodyPr>
          <a:lstStyle/>
          <a:p>
            <a:r>
              <a:rPr lang="en-US" sz="2400" dirty="0">
                <a:latin typeface="Arial Narrow" panose="020B0606020202030204" pitchFamily="34" charset="0"/>
              </a:rPr>
              <a:t>Student Demographics and School Selection</a:t>
            </a:r>
          </a:p>
        </p:txBody>
      </p:sp>
    </p:spTree>
    <p:extLst>
      <p:ext uri="{BB962C8B-B14F-4D97-AF65-F5344CB8AC3E}">
        <p14:creationId xmlns:p14="http://schemas.microsoft.com/office/powerpoint/2010/main" val="3668040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D634A-3F43-415F-99EC-40FD7083498A}"/>
              </a:ext>
            </a:extLst>
          </p:cNvPr>
          <p:cNvSpPr>
            <a:spLocks noGrp="1"/>
          </p:cNvSpPr>
          <p:nvPr>
            <p:ph type="title"/>
          </p:nvPr>
        </p:nvSpPr>
        <p:spPr/>
        <p:txBody>
          <a:bodyPr/>
          <a:lstStyle/>
          <a:p>
            <a:r>
              <a:rPr lang="en-US" dirty="0"/>
              <a:t>Complete Your FAFSA	</a:t>
            </a:r>
          </a:p>
        </p:txBody>
      </p:sp>
      <p:sp>
        <p:nvSpPr>
          <p:cNvPr id="3" name="Content Placeholder 2">
            <a:extLst>
              <a:ext uri="{FF2B5EF4-FFF2-40B4-BE49-F238E27FC236}">
                <a16:creationId xmlns:a16="http://schemas.microsoft.com/office/drawing/2014/main" id="{B4E5DCFC-C9F6-4FA9-9987-6122294F947D}"/>
              </a:ext>
            </a:extLst>
          </p:cNvPr>
          <p:cNvSpPr>
            <a:spLocks noGrp="1"/>
          </p:cNvSpPr>
          <p:nvPr>
            <p:ph idx="1"/>
          </p:nvPr>
        </p:nvSpPr>
        <p:spPr>
          <a:xfrm>
            <a:off x="6520928" y="1682688"/>
            <a:ext cx="4937647" cy="5183333"/>
          </a:xfrm>
        </p:spPr>
        <p:txBody>
          <a:bodyPr>
            <a:normAutofit/>
          </a:bodyPr>
          <a:lstStyle/>
          <a:p>
            <a:pPr>
              <a:lnSpc>
                <a:spcPct val="108000"/>
              </a:lnSpc>
              <a:spcAft>
                <a:spcPts val="600"/>
              </a:spcAft>
            </a:pPr>
            <a:r>
              <a:rPr lang="en-US" sz="2000" b="1" dirty="0">
                <a:latin typeface="Arial Narrow" panose="020B0606020202030204" pitchFamily="34" charset="0"/>
              </a:rPr>
              <a:t>STUDENT DEMOGRAPHICS – Grade Level</a:t>
            </a:r>
          </a:p>
          <a:p>
            <a:pPr>
              <a:lnSpc>
                <a:spcPct val="108000"/>
              </a:lnSpc>
              <a:spcAft>
                <a:spcPts val="600"/>
              </a:spcAft>
            </a:pPr>
            <a:r>
              <a:rPr lang="en-US" sz="2000" dirty="0">
                <a:latin typeface="Arial Narrow" panose="020B0606020202030204" pitchFamily="34" charset="0"/>
              </a:rPr>
              <a:t>Will you start college with Advanced Placement or Concurrent enrollment credits?</a:t>
            </a:r>
          </a:p>
          <a:p>
            <a:pPr>
              <a:lnSpc>
                <a:spcPct val="108000"/>
              </a:lnSpc>
              <a:spcAft>
                <a:spcPts val="600"/>
              </a:spcAft>
            </a:pPr>
            <a:r>
              <a:rPr lang="en-US" sz="2000" dirty="0">
                <a:latin typeface="Arial Narrow" panose="020B0606020202030204" pitchFamily="34" charset="0"/>
              </a:rPr>
              <a:t>If you’re applying for your first semester in college, you should indicate your college grade level as “Never attended college,” even if you earned college credit in high school. Remember, those credits were earned before you graduated from high school.</a:t>
            </a:r>
          </a:p>
        </p:txBody>
      </p:sp>
      <p:sp>
        <p:nvSpPr>
          <p:cNvPr id="4" name="Footer Placeholder 3">
            <a:extLst>
              <a:ext uri="{FF2B5EF4-FFF2-40B4-BE49-F238E27FC236}">
                <a16:creationId xmlns:a16="http://schemas.microsoft.com/office/drawing/2014/main" id="{B4AE4B0E-645A-46A4-B57A-27C3CB9097D8}"/>
              </a:ext>
            </a:extLst>
          </p:cNvPr>
          <p:cNvSpPr>
            <a:spLocks noGrp="1"/>
          </p:cNvSpPr>
          <p:nvPr>
            <p:ph type="ftr" sz="quarter" idx="11"/>
          </p:nvPr>
        </p:nvSpPr>
        <p:spPr/>
        <p:txBody>
          <a:bodyPr/>
          <a:lstStyle/>
          <a:p>
            <a:r>
              <a:rPr lang="en-US" sz="2400" dirty="0">
                <a:latin typeface="Arial Narrow" panose="020B0606020202030204" pitchFamily="34" charset="0"/>
              </a:rPr>
              <a:t>Tell Me About the FAFSA</a:t>
            </a:r>
          </a:p>
        </p:txBody>
      </p:sp>
      <p:sp>
        <p:nvSpPr>
          <p:cNvPr id="5" name="Slide Number Placeholder 4">
            <a:extLst>
              <a:ext uri="{FF2B5EF4-FFF2-40B4-BE49-F238E27FC236}">
                <a16:creationId xmlns:a16="http://schemas.microsoft.com/office/drawing/2014/main" id="{95E98B1C-3DB4-4770-8D70-01360ED2ED93}"/>
              </a:ext>
            </a:extLst>
          </p:cNvPr>
          <p:cNvSpPr>
            <a:spLocks noGrp="1"/>
          </p:cNvSpPr>
          <p:nvPr>
            <p:ph type="sldNum" sz="quarter" idx="12"/>
          </p:nvPr>
        </p:nvSpPr>
        <p:spPr>
          <a:xfrm>
            <a:off x="8906901" y="6492875"/>
            <a:ext cx="2743200" cy="365125"/>
          </a:xfrm>
        </p:spPr>
        <p:txBody>
          <a:bodyPr/>
          <a:lstStyle/>
          <a:p>
            <a:fld id="{95CBEC59-7FF9-4688-98DF-89832A0C9025}" type="slidenum">
              <a:rPr lang="en-US" sz="2000" smtClean="0">
                <a:latin typeface="Arial Narrow" panose="020B0606020202030204" pitchFamily="34" charset="0"/>
              </a:rPr>
              <a:t>8</a:t>
            </a:fld>
            <a:endParaRPr lang="en-US" sz="2000" dirty="0">
              <a:latin typeface="Arial Narrow" panose="020B0606020202030204" pitchFamily="34" charset="0"/>
            </a:endParaRPr>
          </a:p>
        </p:txBody>
      </p:sp>
      <p:sp>
        <p:nvSpPr>
          <p:cNvPr id="6" name="Subtitle 5">
            <a:extLst>
              <a:ext uri="{FF2B5EF4-FFF2-40B4-BE49-F238E27FC236}">
                <a16:creationId xmlns:a16="http://schemas.microsoft.com/office/drawing/2014/main" id="{24326C6D-6C10-48ED-AAC1-28D86B30C579}"/>
              </a:ext>
            </a:extLst>
          </p:cNvPr>
          <p:cNvSpPr>
            <a:spLocks noGrp="1"/>
          </p:cNvSpPr>
          <p:nvPr>
            <p:ph type="subTitle" idx="13"/>
          </p:nvPr>
        </p:nvSpPr>
        <p:spPr/>
        <p:txBody>
          <a:bodyPr>
            <a:noAutofit/>
          </a:bodyPr>
          <a:lstStyle/>
          <a:p>
            <a:r>
              <a:rPr lang="en-US" sz="2400" dirty="0">
                <a:latin typeface="Arial Narrow" panose="020B0606020202030204" pitchFamily="34" charset="0"/>
              </a:rPr>
              <a:t>Student Demographics and School Selection</a:t>
            </a:r>
          </a:p>
        </p:txBody>
      </p:sp>
    </p:spTree>
    <p:extLst>
      <p:ext uri="{BB962C8B-B14F-4D97-AF65-F5344CB8AC3E}">
        <p14:creationId xmlns:p14="http://schemas.microsoft.com/office/powerpoint/2010/main" val="2203435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D634A-3F43-415F-99EC-40FD7083498A}"/>
              </a:ext>
            </a:extLst>
          </p:cNvPr>
          <p:cNvSpPr>
            <a:spLocks noGrp="1"/>
          </p:cNvSpPr>
          <p:nvPr>
            <p:ph type="title"/>
          </p:nvPr>
        </p:nvSpPr>
        <p:spPr/>
        <p:txBody>
          <a:bodyPr/>
          <a:lstStyle/>
          <a:p>
            <a:r>
              <a:rPr lang="en-US" dirty="0"/>
              <a:t>Complete Your FAFSA	</a:t>
            </a:r>
          </a:p>
        </p:txBody>
      </p:sp>
      <p:sp>
        <p:nvSpPr>
          <p:cNvPr id="3" name="Content Placeholder 2">
            <a:extLst>
              <a:ext uri="{FF2B5EF4-FFF2-40B4-BE49-F238E27FC236}">
                <a16:creationId xmlns:a16="http://schemas.microsoft.com/office/drawing/2014/main" id="{B4E5DCFC-C9F6-4FA9-9987-6122294F947D}"/>
              </a:ext>
            </a:extLst>
          </p:cNvPr>
          <p:cNvSpPr>
            <a:spLocks noGrp="1"/>
          </p:cNvSpPr>
          <p:nvPr>
            <p:ph idx="1"/>
          </p:nvPr>
        </p:nvSpPr>
        <p:spPr>
          <a:xfrm>
            <a:off x="6490962" y="1700327"/>
            <a:ext cx="4991923" cy="4305520"/>
          </a:xfrm>
        </p:spPr>
        <p:txBody>
          <a:bodyPr>
            <a:normAutofit/>
          </a:bodyPr>
          <a:lstStyle/>
          <a:p>
            <a:pPr>
              <a:lnSpc>
                <a:spcPct val="108000"/>
              </a:lnSpc>
              <a:spcAft>
                <a:spcPts val="600"/>
              </a:spcAft>
            </a:pPr>
            <a:r>
              <a:rPr lang="en-US" sz="2000" b="1" dirty="0">
                <a:latin typeface="Arial Narrow" panose="020B0606020202030204" pitchFamily="34" charset="0"/>
              </a:rPr>
              <a:t>SCHOOL SELECTION</a:t>
            </a:r>
          </a:p>
          <a:p>
            <a:pPr>
              <a:lnSpc>
                <a:spcPct val="108000"/>
              </a:lnSpc>
            </a:pPr>
            <a:r>
              <a:rPr lang="en-US" sz="2000" dirty="0">
                <a:latin typeface="Arial Narrow" panose="020B0606020202030204" pitchFamily="34" charset="0"/>
              </a:rPr>
              <a:t>The student is asked to search for the colleges and/or career schools they would like to receive their FAFSA information.</a:t>
            </a:r>
          </a:p>
          <a:p>
            <a:pPr>
              <a:lnSpc>
                <a:spcPct val="108000"/>
              </a:lnSpc>
            </a:pPr>
            <a:endParaRPr lang="en-US" sz="400" dirty="0">
              <a:latin typeface="Arial Narrow" panose="020B0606020202030204" pitchFamily="34" charset="0"/>
            </a:endParaRPr>
          </a:p>
          <a:p>
            <a:pPr>
              <a:lnSpc>
                <a:spcPct val="108000"/>
              </a:lnSpc>
            </a:pPr>
            <a:r>
              <a:rPr lang="en-US" sz="2000" dirty="0">
                <a:latin typeface="Arial Narrow" panose="020B0606020202030204" pitchFamily="34" charset="0"/>
              </a:rPr>
              <a:t>The student searches for a school by entering a state, city, and/or school name. After selecting "Search," they select the correct school from the search results.</a:t>
            </a:r>
          </a:p>
          <a:p>
            <a:pPr>
              <a:lnSpc>
                <a:spcPct val="108000"/>
              </a:lnSpc>
            </a:pPr>
            <a:endParaRPr lang="en-US" sz="400" dirty="0">
              <a:latin typeface="Arial Narrow" panose="020B0606020202030204" pitchFamily="34" charset="0"/>
            </a:endParaRPr>
          </a:p>
          <a:p>
            <a:pPr>
              <a:lnSpc>
                <a:spcPct val="118000"/>
              </a:lnSpc>
              <a:spcAft>
                <a:spcPts val="600"/>
              </a:spcAft>
            </a:pPr>
            <a:r>
              <a:rPr lang="en-US" sz="2000" dirty="0">
                <a:latin typeface="Arial Narrow" panose="020B0606020202030204" pitchFamily="34" charset="0"/>
              </a:rPr>
              <a:t>Students can select to send their FAFSA information to a maximum of 20 schools.</a:t>
            </a:r>
          </a:p>
          <a:p>
            <a:pPr>
              <a:lnSpc>
                <a:spcPct val="108000"/>
              </a:lnSpc>
              <a:spcBef>
                <a:spcPts val="400"/>
              </a:spcBef>
            </a:pPr>
            <a:endParaRPr lang="en-US" sz="2000" dirty="0">
              <a:latin typeface="Arial Narrow" panose="020B0606020202030204" pitchFamily="34" charset="0"/>
            </a:endParaRPr>
          </a:p>
        </p:txBody>
      </p:sp>
      <p:sp>
        <p:nvSpPr>
          <p:cNvPr id="4" name="Footer Placeholder 3">
            <a:extLst>
              <a:ext uri="{FF2B5EF4-FFF2-40B4-BE49-F238E27FC236}">
                <a16:creationId xmlns:a16="http://schemas.microsoft.com/office/drawing/2014/main" id="{B4AE4B0E-645A-46A4-B57A-27C3CB9097D8}"/>
              </a:ext>
            </a:extLst>
          </p:cNvPr>
          <p:cNvSpPr>
            <a:spLocks noGrp="1"/>
          </p:cNvSpPr>
          <p:nvPr>
            <p:ph type="ftr" sz="quarter" idx="11"/>
          </p:nvPr>
        </p:nvSpPr>
        <p:spPr/>
        <p:txBody>
          <a:bodyPr/>
          <a:lstStyle/>
          <a:p>
            <a:r>
              <a:rPr lang="en-US" sz="2400" dirty="0">
                <a:latin typeface="Arial Narrow" panose="020B0606020202030204" pitchFamily="34" charset="0"/>
              </a:rPr>
              <a:t>Tell Me About the FAFSA</a:t>
            </a:r>
          </a:p>
        </p:txBody>
      </p:sp>
      <p:sp>
        <p:nvSpPr>
          <p:cNvPr id="5" name="Slide Number Placeholder 4">
            <a:extLst>
              <a:ext uri="{FF2B5EF4-FFF2-40B4-BE49-F238E27FC236}">
                <a16:creationId xmlns:a16="http://schemas.microsoft.com/office/drawing/2014/main" id="{95E98B1C-3DB4-4770-8D70-01360ED2ED93}"/>
              </a:ext>
            </a:extLst>
          </p:cNvPr>
          <p:cNvSpPr>
            <a:spLocks noGrp="1"/>
          </p:cNvSpPr>
          <p:nvPr>
            <p:ph type="sldNum" sz="quarter" idx="12"/>
          </p:nvPr>
        </p:nvSpPr>
        <p:spPr>
          <a:xfrm>
            <a:off x="8906901" y="6492875"/>
            <a:ext cx="2743200" cy="365125"/>
          </a:xfrm>
        </p:spPr>
        <p:txBody>
          <a:bodyPr/>
          <a:lstStyle/>
          <a:p>
            <a:fld id="{95CBEC59-7FF9-4688-98DF-89832A0C9025}" type="slidenum">
              <a:rPr lang="en-US" sz="2000" smtClean="0">
                <a:latin typeface="Arial Narrow" panose="020B0606020202030204" pitchFamily="34" charset="0"/>
              </a:rPr>
              <a:t>9</a:t>
            </a:fld>
            <a:endParaRPr lang="en-US" sz="2000" dirty="0">
              <a:latin typeface="Arial Narrow" panose="020B0606020202030204" pitchFamily="34" charset="0"/>
            </a:endParaRPr>
          </a:p>
        </p:txBody>
      </p:sp>
      <p:sp>
        <p:nvSpPr>
          <p:cNvPr id="6" name="Subtitle 5">
            <a:extLst>
              <a:ext uri="{FF2B5EF4-FFF2-40B4-BE49-F238E27FC236}">
                <a16:creationId xmlns:a16="http://schemas.microsoft.com/office/drawing/2014/main" id="{24326C6D-6C10-48ED-AAC1-28D86B30C579}"/>
              </a:ext>
            </a:extLst>
          </p:cNvPr>
          <p:cNvSpPr>
            <a:spLocks noGrp="1"/>
          </p:cNvSpPr>
          <p:nvPr>
            <p:ph type="subTitle" idx="13"/>
          </p:nvPr>
        </p:nvSpPr>
        <p:spPr/>
        <p:txBody>
          <a:bodyPr>
            <a:noAutofit/>
          </a:bodyPr>
          <a:lstStyle/>
          <a:p>
            <a:r>
              <a:rPr lang="en-US" sz="2400" dirty="0">
                <a:latin typeface="Arial Narrow" panose="020B0606020202030204" pitchFamily="34" charset="0"/>
              </a:rPr>
              <a:t>Student Demographics and School Selection</a:t>
            </a:r>
          </a:p>
        </p:txBody>
      </p:sp>
    </p:spTree>
    <p:extLst>
      <p:ext uri="{BB962C8B-B14F-4D97-AF65-F5344CB8AC3E}">
        <p14:creationId xmlns:p14="http://schemas.microsoft.com/office/powerpoint/2010/main" val="1039472618"/>
      </p:ext>
    </p:extLst>
  </p:cSld>
  <p:clrMapOvr>
    <a:masterClrMapping/>
  </p:clrMapOvr>
</p:sld>
</file>

<file path=ppt/theme/theme1.xml><?xml version="1.0" encoding="utf-8"?>
<a:theme xmlns:a="http://schemas.openxmlformats.org/drawingml/2006/main" name="Office Theme">
  <a:themeElements>
    <a:clrScheme name="ELT">
      <a:dk1>
        <a:sysClr val="windowText" lastClr="000000"/>
      </a:dk1>
      <a:lt1>
        <a:sysClr val="window" lastClr="FFFFFF"/>
      </a:lt1>
      <a:dk2>
        <a:srgbClr val="FFCD6B"/>
      </a:dk2>
      <a:lt2>
        <a:srgbClr val="BE005A"/>
      </a:lt2>
      <a:accent1>
        <a:srgbClr val="3B2CAC"/>
      </a:accent1>
      <a:accent2>
        <a:srgbClr val="0062FF"/>
      </a:accent2>
      <a:accent3>
        <a:srgbClr val="007A00"/>
      </a:accent3>
      <a:accent4>
        <a:srgbClr val="DE6600"/>
      </a:accent4>
      <a:accent5>
        <a:srgbClr val="AC0037"/>
      </a:accent5>
      <a:accent6>
        <a:srgbClr val="FFFF00"/>
      </a:accent6>
      <a:hlink>
        <a:srgbClr val="FFFFFF"/>
      </a:hlink>
      <a:folHlink>
        <a:srgbClr val="FFFFFF"/>
      </a:folHlink>
    </a:clrScheme>
    <a:fontScheme name="Custom 2">
      <a:majorFont>
        <a:latin typeface="Avenir Next LT Pro"/>
        <a:ea typeface=""/>
        <a:cs typeface=""/>
      </a:majorFont>
      <a:minorFont>
        <a:latin typeface="Speak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bg2">
                <a:alpha val="85000"/>
              </a:schemeClr>
            </a:gs>
            <a:gs pos="100000">
              <a:schemeClr val="accent1">
                <a:alpha val="85000"/>
              </a:schemeClr>
            </a:gs>
          </a:gsLst>
          <a:lin ang="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LT_Template_ModernBoldSophisticated_MO -v5" id="{DF46818F-9661-49C4-BAE8-F3223317B502}" vid="{463BCE77-CCA7-43EE-ABCB-1B1D536A66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817F9CC6-F7CA-41EA-81DA-97EFF19429B6}">
  <ds:schemaRefs>
    <ds:schemaRef ds:uri="http://schemas.microsoft.com/sharepoint/v3/contenttype/forms"/>
  </ds:schemaRefs>
</ds:datastoreItem>
</file>

<file path=customXml/itemProps2.xml><?xml version="1.0" encoding="utf-8"?>
<ds:datastoreItem xmlns:ds="http://schemas.openxmlformats.org/officeDocument/2006/customXml" ds:itemID="{504F5DC0-7B0F-411B-A0C5-A1B1D5EB3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42AFFF-C96F-4C05-9045-3240A5329ECA}">
  <ds:schemaRefs>
    <ds:schemaRef ds:uri="71af3243-3dd4-4a8d-8c0d-dd76da1f02a5"/>
    <ds:schemaRef ds:uri="http://schemas.microsoft.com/office/2006/documentManagement/types"/>
    <ds:schemaRef ds:uri="http://purl.org/dc/dcmitype/"/>
    <ds:schemaRef ds:uri="http://schemas.microsoft.com/office/infopath/2007/PartnerControls"/>
    <ds:schemaRef ds:uri="http://schemas.microsoft.com/office/2006/metadata/properties"/>
    <ds:schemaRef ds:uri="http://purl.org/dc/terms/"/>
    <ds:schemaRef ds:uri="http://purl.org/dc/elements/1.1/"/>
    <ds:schemaRef ds:uri="http://schemas.openxmlformats.org/package/2006/metadata/core-properties"/>
    <ds:schemaRef ds:uri="16c05727-aa75-4e4a-9b5f-8a80a116589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Modern bold sophisticated presentation</Template>
  <TotalTime>0</TotalTime>
  <Words>1126</Words>
  <Application>Microsoft Office PowerPoint</Application>
  <PresentationFormat>Widescreen</PresentationFormat>
  <Paragraphs>129</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Courier New</vt:lpstr>
      <vt:lpstr>Arial Narrow</vt:lpstr>
      <vt:lpstr>Speak Pro</vt:lpstr>
      <vt:lpstr>Avenir Next LT Pro</vt:lpstr>
      <vt:lpstr>Office Theme</vt:lpstr>
      <vt:lpstr>Tell Me About the FAFSA Answers to FAQs Regarding Federal Financial Aid for College  </vt:lpstr>
      <vt:lpstr>Complete your FAFSA</vt:lpstr>
      <vt:lpstr>Complete your FAFSA - Section 3A</vt:lpstr>
      <vt:lpstr>Complete Your FAFSA</vt:lpstr>
      <vt:lpstr>Complete your FAFSA - Section 3B</vt:lpstr>
      <vt:lpstr>Complete Your FAFSA</vt:lpstr>
      <vt:lpstr>Complete Your FAFSA</vt:lpstr>
      <vt:lpstr>Complete Your FAFSA </vt:lpstr>
      <vt:lpstr>Complete Your FAFSA </vt:lpstr>
      <vt:lpstr>Complete your FAFSA - Section 3C</vt:lpstr>
      <vt:lpstr>Complete Your FAFSA</vt:lpstr>
      <vt:lpstr>Complete Your FAFSA</vt:lpstr>
      <vt:lpstr>Complete your FAFSA - Section 3D</vt:lpstr>
      <vt:lpstr>Complete Your FAFSA</vt:lpstr>
      <vt:lpstr>Complete your FAFSA - Section 3E</vt:lpstr>
      <vt:lpstr>Complete Your FAFSA</vt:lpstr>
      <vt:lpstr>Complete Your FAFSA</vt:lpstr>
      <vt:lpstr>Complete Your FAFSA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2023-07-31T14:03:07Z</dcterms:created>
  <dcterms:modified xsi:type="dcterms:W3CDTF">2024-01-30T21:45:04Z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