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4"/>
  </p:sldMasterIdLst>
  <p:notesMasterIdLst>
    <p:notesMasterId r:id="rId18"/>
  </p:notesMasterIdLst>
  <p:handoutMasterIdLst>
    <p:handoutMasterId r:id="rId19"/>
  </p:handoutMasterIdLst>
  <p:sldIdLst>
    <p:sldId id="316" r:id="rId5"/>
    <p:sldId id="265" r:id="rId6"/>
    <p:sldId id="304" r:id="rId7"/>
    <p:sldId id="305" r:id="rId8"/>
    <p:sldId id="306" r:id="rId9"/>
    <p:sldId id="307" r:id="rId10"/>
    <p:sldId id="308" r:id="rId11"/>
    <p:sldId id="309" r:id="rId12"/>
    <p:sldId id="313" r:id="rId13"/>
    <p:sldId id="314" r:id="rId14"/>
    <p:sldId id="310" r:id="rId15"/>
    <p:sldId id="311" r:id="rId16"/>
    <p:sldId id="312" r:id="rId17"/>
  </p:sldIdLst>
  <p:sldSz cx="12192000" cy="6858000"/>
  <p:notesSz cx="6858000" cy="9144000"/>
  <p:embeddedFontLst>
    <p:embeddedFont>
      <p:font typeface="Arial Narrow" panose="020B0606020202030204" pitchFamily="34" charset="0"/>
      <p:regular r:id="rId20"/>
      <p:bold r:id="rId21"/>
      <p:italic r:id="rId22"/>
      <p:boldItalic r:id="rId23"/>
    </p:embeddedFont>
    <p:embeddedFont>
      <p:font typeface="Avenir Next LT Pro" panose="020B050402020202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Speak Pro" panose="020B0504020101020102"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249" autoAdjust="0"/>
  </p:normalViewPr>
  <p:slideViewPr>
    <p:cSldViewPr snapToGrid="0">
      <p:cViewPr varScale="1">
        <p:scale>
          <a:sx n="101" d="100"/>
          <a:sy n="101" d="100"/>
        </p:scale>
        <p:origin x="126" y="318"/>
      </p:cViewPr>
      <p:guideLst/>
    </p:cSldViewPr>
  </p:slideViewPr>
  <p:outlineViewPr>
    <p:cViewPr>
      <p:scale>
        <a:sx n="33" d="100"/>
        <a:sy n="33" d="100"/>
      </p:scale>
      <p:origin x="0" y="-33540"/>
    </p:cViewPr>
  </p:outlineViewPr>
  <p:notesTextViewPr>
    <p:cViewPr>
      <p:scale>
        <a:sx n="3" d="2"/>
        <a:sy n="3" d="2"/>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7-31T08:46:47.328" idx="1">
    <p:pos x="10" y="10"/>
    <p:text>I do not remember what the new process will be for two factor auth, and couldn't find any good info online for it</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1/30/2024</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1/30/2024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1/30/2024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1/30/2024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1/30/2024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1/30/2024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1/30/2024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1/30/2024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1/30/2024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1/30/2024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1/30/2024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1/30/2024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1/30/2024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1/30/2024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1/30/2024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1/30/2024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1/30/2024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1/30/2024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1/30/2024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1/30/2024</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1/30/2024</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hyperlink" Target="https://studentaid.gov/sites/default/files/attestation-and-validation-of-identity.pdf"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studentaid.gov/fsa-id/create-account/launch" TargetMode="Externa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hyperlink" Target="https://studentaid.gov/fsa-id/create-account/launch"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692439" y="5648733"/>
            <a:ext cx="8807116" cy="1571359"/>
          </a:xfrm>
        </p:spPr>
        <p:txBody>
          <a:bodyPr>
            <a:noAutofit/>
          </a:bodyPr>
          <a:lstStyle/>
          <a:p>
            <a:r>
              <a:rPr lang="en-US" dirty="0"/>
              <a:t>Tell Me About the FAFSA</a:t>
            </a:r>
            <a:br>
              <a:rPr lang="en-US" sz="5500" dirty="0"/>
            </a:br>
            <a:r>
              <a:rPr lang="en-US" sz="2600" dirty="0">
                <a:solidFill>
                  <a:schemeClr val="tx2"/>
                </a:solidFill>
                <a:latin typeface="Arial Narrow" panose="020B0606020202030204" pitchFamily="34" charset="0"/>
              </a:rPr>
              <a:t>Answers to FAQs Regarding Federal Financial Aid for College</a:t>
            </a:r>
            <a:br>
              <a:rPr lang="en-US" sz="6000" dirty="0">
                <a:solidFill>
                  <a:schemeClr val="tx2"/>
                </a:solidFill>
                <a:latin typeface="Arial Narrow" panose="020B0606020202030204" pitchFamily="34" charset="0"/>
              </a:rPr>
            </a:br>
            <a:br>
              <a:rPr lang="en-US" sz="5500" dirty="0"/>
            </a:br>
            <a:endParaRPr lang="en-US" sz="5500" dirty="0"/>
          </a:p>
        </p:txBody>
      </p:sp>
      <p:sp>
        <p:nvSpPr>
          <p:cNvPr id="3" name="Subtitle 2">
            <a:extLst>
              <a:ext uri="{FF2B5EF4-FFF2-40B4-BE49-F238E27FC236}">
                <a16:creationId xmlns:a16="http://schemas.microsoft.com/office/drawing/2014/main" id="{D099D82B-F86A-4C04-9207-B25F53939FB6}"/>
              </a:ext>
            </a:extLst>
          </p:cNvPr>
          <p:cNvSpPr>
            <a:spLocks noGrp="1"/>
          </p:cNvSpPr>
          <p:nvPr>
            <p:ph type="body" sz="quarter" idx="14"/>
          </p:nvPr>
        </p:nvSpPr>
        <p:spPr/>
        <p:txBody>
          <a:bodyPr>
            <a:normAutofit fontScale="40000" lnSpcReduction="20000"/>
          </a:bodyPr>
          <a:lstStyle/>
          <a:p>
            <a:r>
              <a:rPr lang="en-US" dirty="0">
                <a:latin typeface="Arial Narrow" panose="020B0606020202030204" pitchFamily="34" charset="0"/>
              </a:rPr>
              <a:t>Answers to FAQs Regarding Federal Financial Aid for College</a:t>
            </a:r>
          </a:p>
        </p:txBody>
      </p:sp>
      <p:pic>
        <p:nvPicPr>
          <p:cNvPr id="6" name="Picture 2" descr="E:\Communications\Logos\UCanGo2\UCG2._white_outline.gif">
            <a:extLst>
              <a:ext uri="{FF2B5EF4-FFF2-40B4-BE49-F238E27FC236}">
                <a16:creationId xmlns:a16="http://schemas.microsoft.com/office/drawing/2014/main" id="{D4E434CD-DA17-4C14-8CA5-B51EB9ECFE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825"/>
            <a:ext cx="3781551" cy="118872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0BF85313-0E37-4D02-BA6E-2E74F13FAEA2}"/>
              </a:ext>
            </a:extLst>
          </p:cNvPr>
          <p:cNvSpPr txBox="1">
            <a:spLocks/>
          </p:cNvSpPr>
          <p:nvPr/>
        </p:nvSpPr>
        <p:spPr>
          <a:xfrm>
            <a:off x="-1083507" y="6351448"/>
            <a:ext cx="2414765" cy="1013103"/>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lang="en-US" sz="3000" b="1" i="0" kern="1200" dirty="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200" b="0" dirty="0">
                <a:solidFill>
                  <a:schemeClr val="bg1"/>
                </a:solidFill>
                <a:latin typeface="Arial Narrow" panose="020B0606020202030204" pitchFamily="34" charset="0"/>
              </a:rPr>
              <a:t>                2024-2025 </a:t>
            </a:r>
          </a:p>
        </p:txBody>
      </p:sp>
      <p:sp>
        <p:nvSpPr>
          <p:cNvPr id="11" name="Subtitle 2">
            <a:extLst>
              <a:ext uri="{FF2B5EF4-FFF2-40B4-BE49-F238E27FC236}">
                <a16:creationId xmlns:a16="http://schemas.microsoft.com/office/drawing/2014/main" id="{A39B4627-0F6D-4547-ADB6-CD203143F046}"/>
              </a:ext>
            </a:extLst>
          </p:cNvPr>
          <p:cNvSpPr txBox="1">
            <a:spLocks/>
          </p:cNvSpPr>
          <p:nvPr/>
        </p:nvSpPr>
        <p:spPr>
          <a:xfrm>
            <a:off x="1692439" y="6204777"/>
            <a:ext cx="10315783" cy="13064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chemeClr val="tx2"/>
                </a:solidFill>
                <a:latin typeface="Arial Narrow" panose="020B0606020202030204" pitchFamily="34" charset="0"/>
              </a:rPr>
              <a:t>Learning Module 2: Create an FSA ID</a:t>
            </a:r>
          </a:p>
        </p:txBody>
      </p:sp>
      <p:sp>
        <p:nvSpPr>
          <p:cNvPr id="12" name="Rectangle 11">
            <a:extLst>
              <a:ext uri="{FF2B5EF4-FFF2-40B4-BE49-F238E27FC236}">
                <a16:creationId xmlns:a16="http://schemas.microsoft.com/office/drawing/2014/main" id="{73024784-DC3B-46B4-8B0F-0C236CA8EC50}"/>
              </a:ext>
            </a:extLst>
          </p:cNvPr>
          <p:cNvSpPr/>
          <p:nvPr/>
        </p:nvSpPr>
        <p:spPr>
          <a:xfrm>
            <a:off x="1890775" y="6027946"/>
            <a:ext cx="914400" cy="2743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91617F5-0E19-4913-889D-0FDD8B4A891F}"/>
              </a:ext>
            </a:extLst>
          </p:cNvPr>
          <p:cNvPicPr>
            <a:picLocks noChangeAspect="1"/>
          </p:cNvPicPr>
          <p:nvPr/>
        </p:nvPicPr>
        <p:blipFill>
          <a:blip r:embed="rId3"/>
          <a:stretch>
            <a:fillRect/>
          </a:stretch>
        </p:blipFill>
        <p:spPr>
          <a:xfrm>
            <a:off x="11579968" y="6250177"/>
            <a:ext cx="181053" cy="607823"/>
          </a:xfrm>
          <a:prstGeom prst="rect">
            <a:avLst/>
          </a:prstGeom>
        </p:spPr>
      </p:pic>
      <p:pic>
        <p:nvPicPr>
          <p:cNvPr id="8" name="Picture Placeholder 7">
            <a:extLst>
              <a:ext uri="{FF2B5EF4-FFF2-40B4-BE49-F238E27FC236}">
                <a16:creationId xmlns:a16="http://schemas.microsoft.com/office/drawing/2014/main" id="{6CDB766F-B8A7-470E-95B3-C9BAFD739890}"/>
              </a:ext>
            </a:extLst>
          </p:cNvPr>
          <p:cNvPicPr>
            <a:picLocks noGrp="1" noChangeAspect="1"/>
          </p:cNvPicPr>
          <p:nvPr>
            <p:ph type="pic" sz="quarter" idx="15"/>
          </p:nvPr>
        </p:nvPicPr>
        <p:blipFill>
          <a:blip r:embed="rId4"/>
          <a:srcRect t="10225" b="10225"/>
          <a:stretch>
            <a:fillRect/>
          </a:stretch>
        </p:blipFill>
        <p:spPr>
          <a:xfrm>
            <a:off x="-3" y="0"/>
            <a:ext cx="12191999" cy="4251153"/>
          </a:xfrm>
          <a:prstGeom prst="rect">
            <a:avLst/>
          </a:prstGeom>
        </p:spPr>
      </p:pic>
      <p:pic>
        <p:nvPicPr>
          <p:cNvPr id="15" name="Picture 2" descr="E:\Communications\Logos\UCanGo2\UCG2._white_outline.gif">
            <a:extLst>
              <a:ext uri="{FF2B5EF4-FFF2-40B4-BE49-F238E27FC236}">
                <a16:creationId xmlns:a16="http://schemas.microsoft.com/office/drawing/2014/main" id="{90F8D752-1419-4B72-85DA-E1DE4E8754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05225"/>
            <a:ext cx="3781551" cy="118872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577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9B026-E343-4957-94A8-0B6D878425C8}"/>
              </a:ext>
            </a:extLst>
          </p:cNvPr>
          <p:cNvSpPr>
            <a:spLocks noGrp="1"/>
          </p:cNvSpPr>
          <p:nvPr>
            <p:ph type="title"/>
          </p:nvPr>
        </p:nvSpPr>
        <p:spPr/>
        <p:txBody>
          <a:bodyPr/>
          <a:lstStyle/>
          <a:p>
            <a:r>
              <a:rPr lang="en-US" dirty="0"/>
              <a:t>Create an </a:t>
            </a:r>
            <a:br>
              <a:rPr lang="en-US" dirty="0"/>
            </a:br>
            <a:r>
              <a:rPr lang="en-US" dirty="0"/>
              <a:t>FSA ID</a:t>
            </a:r>
          </a:p>
        </p:txBody>
      </p:sp>
      <p:sp>
        <p:nvSpPr>
          <p:cNvPr id="3" name="Content Placeholder 2">
            <a:extLst>
              <a:ext uri="{FF2B5EF4-FFF2-40B4-BE49-F238E27FC236}">
                <a16:creationId xmlns:a16="http://schemas.microsoft.com/office/drawing/2014/main" id="{EB12497F-E0B7-4DB6-B935-7B18D43E1E86}"/>
              </a:ext>
            </a:extLst>
          </p:cNvPr>
          <p:cNvSpPr>
            <a:spLocks noGrp="1"/>
          </p:cNvSpPr>
          <p:nvPr>
            <p:ph idx="1"/>
          </p:nvPr>
        </p:nvSpPr>
        <p:spPr>
          <a:xfrm>
            <a:off x="6592872" y="1317502"/>
            <a:ext cx="4984255" cy="4944861"/>
          </a:xfrm>
        </p:spPr>
        <p:txBody>
          <a:bodyPr>
            <a:normAutofit/>
          </a:bodyPr>
          <a:lstStyle/>
          <a:p>
            <a:pPr>
              <a:lnSpc>
                <a:spcPct val="108000"/>
              </a:lnSpc>
              <a:spcAft>
                <a:spcPts val="600"/>
              </a:spcAft>
            </a:pPr>
            <a:r>
              <a:rPr lang="en-US" sz="2000" dirty="0">
                <a:latin typeface="Arial Narrow" panose="020B0606020202030204" pitchFamily="34" charset="0"/>
              </a:rPr>
              <a:t>If a parent is unable to successfully answer the online questions, they will receive an email directing  them to submit certain documents to Federal Student Aid. They will need to call the FSA Information Center (800-433-3243) to receive a case number and further instructions for submitting the required documents. Each person will need to complete an </a:t>
            </a:r>
            <a:r>
              <a:rPr lang="en-US" sz="2000" dirty="0">
                <a:latin typeface="Arial Narrow" panose="020B0606020202030204" pitchFamily="34" charset="0"/>
                <a:hlinkClick r:id="rId2"/>
              </a:rPr>
              <a:t>Attestation and Validation of Identity </a:t>
            </a:r>
            <a:r>
              <a:rPr lang="en-US" sz="2000" dirty="0">
                <a:latin typeface="Arial Narrow" panose="020B0606020202030204" pitchFamily="34" charset="0"/>
              </a:rPr>
              <a:t>form that will be available on StudentAid.gov and submit a driver’s license, state ID or foreign passport to complete the process.</a:t>
            </a:r>
          </a:p>
        </p:txBody>
      </p:sp>
      <p:sp>
        <p:nvSpPr>
          <p:cNvPr id="4" name="Footer Placeholder 3">
            <a:extLst>
              <a:ext uri="{FF2B5EF4-FFF2-40B4-BE49-F238E27FC236}">
                <a16:creationId xmlns:a16="http://schemas.microsoft.com/office/drawing/2014/main" id="{347D7C5B-38E1-4966-8282-600D87B6DD23}"/>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00DE9961-F4BC-44C8-B25D-323DEC7CF358}"/>
              </a:ext>
            </a:extLst>
          </p:cNvPr>
          <p:cNvSpPr>
            <a:spLocks noGrp="1"/>
          </p:cNvSpPr>
          <p:nvPr>
            <p:ph type="sldNum" sz="quarter" idx="12"/>
          </p:nvPr>
        </p:nvSpPr>
        <p:spPr>
          <a:xfrm>
            <a:off x="8833926" y="6489163"/>
            <a:ext cx="2824673" cy="365125"/>
          </a:xfrm>
        </p:spPr>
        <p:txBody>
          <a:bodyPr/>
          <a:lstStyle/>
          <a:p>
            <a:fld id="{95CBEC59-7FF9-4688-98DF-89832A0C9025}" type="slidenum">
              <a:rPr lang="en-US" sz="2000" smtClean="0">
                <a:latin typeface="Arial Narrow" panose="020B0606020202030204" pitchFamily="34" charset="0"/>
              </a:rPr>
              <a:t>10</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2CDDC34C-2502-4CEA-B935-E05503F6DF17}"/>
              </a:ext>
            </a:extLst>
          </p:cNvPr>
          <p:cNvSpPr>
            <a:spLocks noGrp="1"/>
          </p:cNvSpPr>
          <p:nvPr>
            <p:ph type="subTitle" idx="13"/>
          </p:nvPr>
        </p:nvSpPr>
        <p:spPr/>
        <p:txBody>
          <a:bodyPr/>
          <a:lstStyle/>
          <a:p>
            <a:r>
              <a:rPr lang="en-US" dirty="0">
                <a:latin typeface="Arial Narrow" panose="020B0606020202030204" pitchFamily="34" charset="0"/>
              </a:rPr>
              <a:t>Parents without SSN</a:t>
            </a:r>
          </a:p>
        </p:txBody>
      </p:sp>
    </p:spTree>
    <p:extLst>
      <p:ext uri="{BB962C8B-B14F-4D97-AF65-F5344CB8AC3E}">
        <p14:creationId xmlns:p14="http://schemas.microsoft.com/office/powerpoint/2010/main" val="146569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8EBE94E-243B-4381-BCA3-D2EE3011584D}"/>
              </a:ext>
            </a:extLst>
          </p:cNvPr>
          <p:cNvSpPr>
            <a:spLocks noGrp="1"/>
          </p:cNvSpPr>
          <p:nvPr>
            <p:ph type="sldNum" sz="quarter" idx="12"/>
          </p:nvPr>
        </p:nvSpPr>
        <p:spPr>
          <a:xfrm>
            <a:off x="8335401" y="6492875"/>
            <a:ext cx="2743200" cy="365125"/>
          </a:xfrm>
        </p:spPr>
        <p:txBody>
          <a:bodyPr/>
          <a:lstStyle/>
          <a:p>
            <a:fld id="{95CBEC59-7FF9-4688-98DF-89832A0C9025}" type="slidenum">
              <a:rPr lang="en-US" sz="2000" noProof="0" smtClean="0">
                <a:latin typeface="Arial Narrow" panose="020B0606020202030204" pitchFamily="34" charset="0"/>
              </a:rPr>
              <a:t>11</a:t>
            </a:fld>
            <a:endParaRPr lang="en-US" sz="2000" noProof="0" dirty="0">
              <a:latin typeface="Arial Narrow" panose="020B0606020202030204" pitchFamily="34" charset="0"/>
            </a:endParaRPr>
          </a:p>
        </p:txBody>
      </p:sp>
      <p:sp>
        <p:nvSpPr>
          <p:cNvPr id="6" name="Text Placeholder 5">
            <a:extLst>
              <a:ext uri="{FF2B5EF4-FFF2-40B4-BE49-F238E27FC236}">
                <a16:creationId xmlns:a16="http://schemas.microsoft.com/office/drawing/2014/main" id="{277338A7-E5B1-4FBC-90C5-0B1F620E37C8}"/>
              </a:ext>
            </a:extLst>
          </p:cNvPr>
          <p:cNvSpPr>
            <a:spLocks noGrp="1"/>
          </p:cNvSpPr>
          <p:nvPr>
            <p:ph type="body" sz="quarter" idx="13"/>
          </p:nvPr>
        </p:nvSpPr>
        <p:spPr/>
        <p:txBody>
          <a:bodyPr>
            <a:normAutofit lnSpcReduction="10000"/>
          </a:bodyPr>
          <a:lstStyle/>
          <a:p>
            <a:r>
              <a:rPr lang="en-US" dirty="0"/>
              <a:t> </a:t>
            </a:r>
          </a:p>
        </p:txBody>
      </p:sp>
      <p:pic>
        <p:nvPicPr>
          <p:cNvPr id="10" name="Picture 9">
            <a:extLst>
              <a:ext uri="{FF2B5EF4-FFF2-40B4-BE49-F238E27FC236}">
                <a16:creationId xmlns:a16="http://schemas.microsoft.com/office/drawing/2014/main" id="{6C4DBAED-078B-4138-B506-1A6AD68B74BB}"/>
              </a:ext>
            </a:extLst>
          </p:cNvPr>
          <p:cNvPicPr>
            <a:picLocks noChangeAspect="1"/>
          </p:cNvPicPr>
          <p:nvPr/>
        </p:nvPicPr>
        <p:blipFill>
          <a:blip r:embed="rId2"/>
          <a:stretch>
            <a:fillRect/>
          </a:stretch>
        </p:blipFill>
        <p:spPr>
          <a:xfrm>
            <a:off x="1381219" y="2833000"/>
            <a:ext cx="1504762" cy="333333"/>
          </a:xfrm>
          <a:prstGeom prst="rect">
            <a:avLst/>
          </a:prstGeom>
        </p:spPr>
      </p:pic>
      <p:sp>
        <p:nvSpPr>
          <p:cNvPr id="2" name="Title 1">
            <a:extLst>
              <a:ext uri="{FF2B5EF4-FFF2-40B4-BE49-F238E27FC236}">
                <a16:creationId xmlns:a16="http://schemas.microsoft.com/office/drawing/2014/main" id="{472D5C74-5C16-4398-8DCE-46698C9C7B87}"/>
              </a:ext>
            </a:extLst>
          </p:cNvPr>
          <p:cNvSpPr>
            <a:spLocks noGrp="1"/>
          </p:cNvSpPr>
          <p:nvPr>
            <p:ph type="ctrTitle"/>
          </p:nvPr>
        </p:nvSpPr>
        <p:spPr>
          <a:xfrm>
            <a:off x="1718529" y="2906025"/>
            <a:ext cx="9360072" cy="2387600"/>
          </a:xfrm>
        </p:spPr>
        <p:txBody>
          <a:bodyPr>
            <a:normAutofit fontScale="90000"/>
          </a:bodyPr>
          <a:lstStyle/>
          <a:p>
            <a:pPr>
              <a:lnSpc>
                <a:spcPct val="108000"/>
              </a:lnSpc>
            </a:pPr>
            <a:r>
              <a:rPr lang="en-US" dirty="0"/>
              <a:t>To create your FSA ID, go to:</a:t>
            </a:r>
            <a:br>
              <a:rPr lang="en-US" dirty="0"/>
            </a:br>
            <a:br>
              <a:rPr lang="en-US" dirty="0"/>
            </a:br>
            <a:r>
              <a:rPr lang="en-US" dirty="0">
                <a:hlinkClick r:id="rId3"/>
              </a:rPr>
              <a:t>StudentAid.gov</a:t>
            </a:r>
            <a:r>
              <a:rPr lang="en-US" dirty="0"/>
              <a:t> </a:t>
            </a:r>
            <a:br>
              <a:rPr lang="en-US" dirty="0"/>
            </a:br>
            <a:r>
              <a:rPr lang="en-US" dirty="0"/>
              <a:t>and choose to </a:t>
            </a:r>
            <a:br>
              <a:rPr lang="en-US" dirty="0"/>
            </a:br>
            <a:r>
              <a:rPr lang="en-US" dirty="0"/>
              <a:t>Create Account.</a:t>
            </a:r>
          </a:p>
        </p:txBody>
      </p:sp>
    </p:spTree>
    <p:extLst>
      <p:ext uri="{BB962C8B-B14F-4D97-AF65-F5344CB8AC3E}">
        <p14:creationId xmlns:p14="http://schemas.microsoft.com/office/powerpoint/2010/main" val="980157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8399-0F59-4306-AFFF-744D7C1D08A5}"/>
              </a:ext>
            </a:extLst>
          </p:cNvPr>
          <p:cNvSpPr>
            <a:spLocks noGrp="1"/>
          </p:cNvSpPr>
          <p:nvPr>
            <p:ph type="title"/>
          </p:nvPr>
        </p:nvSpPr>
        <p:spPr/>
        <p:txBody>
          <a:bodyPr/>
          <a:lstStyle/>
          <a:p>
            <a:r>
              <a:rPr lang="en-US" dirty="0"/>
              <a:t>Quiz </a:t>
            </a:r>
          </a:p>
        </p:txBody>
      </p:sp>
      <p:sp>
        <p:nvSpPr>
          <p:cNvPr id="3" name="Content Placeholder 2">
            <a:extLst>
              <a:ext uri="{FF2B5EF4-FFF2-40B4-BE49-F238E27FC236}">
                <a16:creationId xmlns:a16="http://schemas.microsoft.com/office/drawing/2014/main" id="{F55DE7B7-C1FB-4764-83CF-41AE5C56A322}"/>
              </a:ext>
            </a:extLst>
          </p:cNvPr>
          <p:cNvSpPr>
            <a:spLocks noGrp="1"/>
          </p:cNvSpPr>
          <p:nvPr>
            <p:ph idx="1"/>
          </p:nvPr>
        </p:nvSpPr>
        <p:spPr>
          <a:xfrm>
            <a:off x="6652956" y="1068222"/>
            <a:ext cx="4924171" cy="5115748"/>
          </a:xfrm>
        </p:spPr>
        <p:txBody>
          <a:bodyPr>
            <a:normAutofit/>
          </a:bodyPr>
          <a:lstStyle/>
          <a:p>
            <a:pPr>
              <a:lnSpc>
                <a:spcPct val="108000"/>
              </a:lnSpc>
              <a:spcAft>
                <a:spcPts val="600"/>
              </a:spcAft>
            </a:pPr>
            <a:r>
              <a:rPr lang="en-US" sz="2000" dirty="0">
                <a:latin typeface="Arial Narrow" panose="020B0606020202030204" pitchFamily="34" charset="0"/>
              </a:rPr>
              <a:t>Question 1: Why do I need an FSA ID?</a:t>
            </a:r>
          </a:p>
          <a:p>
            <a:pPr marL="457200" indent="-457200">
              <a:lnSpc>
                <a:spcPct val="108000"/>
              </a:lnSpc>
              <a:spcAft>
                <a:spcPts val="600"/>
              </a:spcAft>
              <a:buFont typeface="+mj-lt"/>
              <a:buAutoNum type="alphaUcPeriod"/>
            </a:pPr>
            <a:r>
              <a:rPr lang="en-US" sz="2000" dirty="0">
                <a:latin typeface="Arial Narrow" panose="020B0606020202030204" pitchFamily="34" charset="0"/>
              </a:rPr>
              <a:t>To access my FAFSA</a:t>
            </a:r>
          </a:p>
          <a:p>
            <a:pPr marL="457200" indent="-457200">
              <a:lnSpc>
                <a:spcPct val="108000"/>
              </a:lnSpc>
              <a:spcAft>
                <a:spcPts val="600"/>
              </a:spcAft>
              <a:buFont typeface="+mj-lt"/>
              <a:buAutoNum type="alphaUcPeriod"/>
            </a:pPr>
            <a:r>
              <a:rPr lang="en-US" sz="2000" dirty="0">
                <a:latin typeface="Arial Narrow" panose="020B0606020202030204" pitchFamily="34" charset="0"/>
              </a:rPr>
              <a:t>It’s my unique electronic signature</a:t>
            </a:r>
          </a:p>
          <a:p>
            <a:pPr marL="457200" indent="-457200">
              <a:lnSpc>
                <a:spcPct val="108000"/>
              </a:lnSpc>
              <a:spcAft>
                <a:spcPts val="600"/>
              </a:spcAft>
              <a:buFont typeface="+mj-lt"/>
              <a:buAutoNum type="alphaUcPeriod"/>
            </a:pPr>
            <a:r>
              <a:rPr lang="en-US" sz="2000" dirty="0">
                <a:latin typeface="Arial Narrow" panose="020B0606020202030204" pitchFamily="34" charset="0"/>
              </a:rPr>
              <a:t>To sign my student loan application</a:t>
            </a:r>
          </a:p>
          <a:p>
            <a:pPr marL="457200" indent="-457200">
              <a:lnSpc>
                <a:spcPct val="108000"/>
              </a:lnSpc>
              <a:spcAft>
                <a:spcPts val="600"/>
              </a:spcAft>
              <a:buFont typeface="+mj-lt"/>
              <a:buAutoNum type="alphaUcPeriod"/>
            </a:pPr>
            <a:r>
              <a:rPr lang="en-US" sz="2000" dirty="0">
                <a:latin typeface="Arial Narrow" panose="020B0606020202030204" pitchFamily="34" charset="0"/>
              </a:rPr>
              <a:t>All of the above</a:t>
            </a:r>
          </a:p>
          <a:p>
            <a:pPr>
              <a:lnSpc>
                <a:spcPct val="108000"/>
              </a:lnSpc>
              <a:spcAft>
                <a:spcPts val="600"/>
              </a:spcAft>
            </a:pPr>
            <a:endParaRPr lang="en-US" sz="2000" dirty="0">
              <a:latin typeface="Arial Narrow" panose="020B0606020202030204" pitchFamily="34" charset="0"/>
            </a:endParaRPr>
          </a:p>
          <a:p>
            <a:pPr>
              <a:lnSpc>
                <a:spcPct val="108000"/>
              </a:lnSpc>
              <a:spcAft>
                <a:spcPts val="600"/>
              </a:spcAft>
            </a:pPr>
            <a:r>
              <a:rPr lang="en-US" sz="2000" dirty="0">
                <a:latin typeface="Arial Narrow" panose="020B0606020202030204" pitchFamily="34" charset="0"/>
              </a:rPr>
              <a:t>Question 2: True or False? It’s OK for me to give my parents my FSA ID so they can complete their information on my FAFSA later.</a:t>
            </a:r>
          </a:p>
          <a:p>
            <a:pPr marL="457200" indent="-457200">
              <a:lnSpc>
                <a:spcPct val="108000"/>
              </a:lnSpc>
              <a:spcAft>
                <a:spcPts val="600"/>
              </a:spcAft>
              <a:buFont typeface="+mj-lt"/>
              <a:buAutoNum type="alphaUcPeriod"/>
            </a:pPr>
            <a:r>
              <a:rPr lang="en-US" sz="2000" dirty="0">
                <a:latin typeface="Arial Narrow" panose="020B0606020202030204" pitchFamily="34" charset="0"/>
              </a:rPr>
              <a:t>True</a:t>
            </a:r>
          </a:p>
          <a:p>
            <a:pPr marL="457200" indent="-457200">
              <a:lnSpc>
                <a:spcPct val="108000"/>
              </a:lnSpc>
              <a:spcAft>
                <a:spcPts val="600"/>
              </a:spcAft>
              <a:buFont typeface="+mj-lt"/>
              <a:buAutoNum type="alphaUcPeriod"/>
            </a:pPr>
            <a:r>
              <a:rPr lang="en-US" sz="2000" dirty="0">
                <a:latin typeface="Arial Narrow" panose="020B0606020202030204" pitchFamily="34" charset="0"/>
              </a:rPr>
              <a:t>False</a:t>
            </a:r>
          </a:p>
        </p:txBody>
      </p:sp>
      <p:sp>
        <p:nvSpPr>
          <p:cNvPr id="4" name="Footer Placeholder 3">
            <a:extLst>
              <a:ext uri="{FF2B5EF4-FFF2-40B4-BE49-F238E27FC236}">
                <a16:creationId xmlns:a16="http://schemas.microsoft.com/office/drawing/2014/main" id="{B70AA5B9-85F4-4B63-8BFF-797F2DBEA93B}"/>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75D30E33-BE01-4AA9-81BD-4BA239DFEAD1}"/>
              </a:ext>
            </a:extLst>
          </p:cNvPr>
          <p:cNvSpPr>
            <a:spLocks noGrp="1"/>
          </p:cNvSpPr>
          <p:nvPr>
            <p:ph type="sldNum" sz="quarter" idx="12"/>
          </p:nvPr>
        </p:nvSpPr>
        <p:spPr>
          <a:xfrm>
            <a:off x="8925951" y="6479638"/>
            <a:ext cx="2743200" cy="365125"/>
          </a:xfrm>
        </p:spPr>
        <p:txBody>
          <a:bodyPr/>
          <a:lstStyle/>
          <a:p>
            <a:fld id="{95CBEC59-7FF9-4688-98DF-89832A0C9025}" type="slidenum">
              <a:rPr lang="en-US" sz="2000" smtClean="0">
                <a:latin typeface="Arial Narrow" panose="020B0606020202030204" pitchFamily="34" charset="0"/>
              </a:rPr>
              <a:t>12</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3F9DF3E8-CB51-471C-8A5E-04A9B7E783F9}"/>
              </a:ext>
            </a:extLst>
          </p:cNvPr>
          <p:cNvSpPr>
            <a:spLocks noGrp="1"/>
          </p:cNvSpPr>
          <p:nvPr>
            <p:ph type="subTitle" idx="13"/>
          </p:nvPr>
        </p:nvSpPr>
        <p:spPr/>
        <p:txBody>
          <a:bodyPr/>
          <a:lstStyle/>
          <a:p>
            <a:r>
              <a:rPr lang="en-US" dirty="0">
                <a:latin typeface="Arial Narrow" panose="020B0606020202030204" pitchFamily="34" charset="0"/>
              </a:rPr>
              <a:t>Create an FSA ID</a:t>
            </a:r>
          </a:p>
        </p:txBody>
      </p:sp>
    </p:spTree>
    <p:extLst>
      <p:ext uri="{BB962C8B-B14F-4D97-AF65-F5344CB8AC3E}">
        <p14:creationId xmlns:p14="http://schemas.microsoft.com/office/powerpoint/2010/main" val="2953648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68ED-CAF2-4CF1-8E52-73C1017EF96F}"/>
              </a:ext>
            </a:extLst>
          </p:cNvPr>
          <p:cNvSpPr>
            <a:spLocks noGrp="1"/>
          </p:cNvSpPr>
          <p:nvPr>
            <p:ph type="title"/>
          </p:nvPr>
        </p:nvSpPr>
        <p:spPr/>
        <p:txBody>
          <a:bodyPr/>
          <a:lstStyle/>
          <a:p>
            <a:r>
              <a:rPr lang="en-US" dirty="0"/>
              <a:t>Quiz </a:t>
            </a:r>
            <a:br>
              <a:rPr lang="en-US" dirty="0"/>
            </a:br>
            <a:r>
              <a:rPr lang="en-US" dirty="0"/>
              <a:t>Answers</a:t>
            </a:r>
          </a:p>
        </p:txBody>
      </p:sp>
      <p:sp>
        <p:nvSpPr>
          <p:cNvPr id="3" name="Content Placeholder 2">
            <a:extLst>
              <a:ext uri="{FF2B5EF4-FFF2-40B4-BE49-F238E27FC236}">
                <a16:creationId xmlns:a16="http://schemas.microsoft.com/office/drawing/2014/main" id="{4B5EC114-52C9-486C-92D1-9A8E1BFAE251}"/>
              </a:ext>
            </a:extLst>
          </p:cNvPr>
          <p:cNvSpPr>
            <a:spLocks noGrp="1"/>
          </p:cNvSpPr>
          <p:nvPr>
            <p:ph idx="1"/>
          </p:nvPr>
        </p:nvSpPr>
        <p:spPr>
          <a:xfrm>
            <a:off x="7027028" y="1488105"/>
            <a:ext cx="4936372" cy="3881789"/>
          </a:xfrm>
        </p:spPr>
        <p:txBody>
          <a:bodyPr>
            <a:noAutofit/>
          </a:bodyPr>
          <a:lstStyle/>
          <a:p>
            <a:pPr>
              <a:lnSpc>
                <a:spcPct val="108000"/>
              </a:lnSpc>
              <a:spcAft>
                <a:spcPts val="600"/>
              </a:spcAft>
            </a:pPr>
            <a:r>
              <a:rPr lang="en-US" sz="2000" dirty="0">
                <a:latin typeface="Arial Narrow" panose="020B0606020202030204" pitchFamily="34" charset="0"/>
              </a:rPr>
              <a:t>Question 1: Why do I need an FSA ID?</a:t>
            </a:r>
          </a:p>
          <a:p>
            <a:pPr>
              <a:lnSpc>
                <a:spcPct val="108000"/>
              </a:lnSpc>
              <a:spcAft>
                <a:spcPts val="600"/>
              </a:spcAft>
            </a:pPr>
            <a:r>
              <a:rPr lang="en-US" sz="2000" dirty="0">
                <a:latin typeface="Arial Narrow" panose="020B0606020202030204" pitchFamily="34" charset="0"/>
              </a:rPr>
              <a:t>D.    All of the above</a:t>
            </a:r>
          </a:p>
          <a:p>
            <a:pPr>
              <a:lnSpc>
                <a:spcPct val="108000"/>
              </a:lnSpc>
              <a:spcAft>
                <a:spcPts val="600"/>
              </a:spcAft>
            </a:pPr>
            <a:endParaRPr lang="en-US" sz="2000" dirty="0">
              <a:latin typeface="Arial Narrow" panose="020B0606020202030204" pitchFamily="34" charset="0"/>
            </a:endParaRPr>
          </a:p>
          <a:p>
            <a:pPr>
              <a:lnSpc>
                <a:spcPct val="108000"/>
              </a:lnSpc>
              <a:spcAft>
                <a:spcPts val="600"/>
              </a:spcAft>
            </a:pPr>
            <a:r>
              <a:rPr lang="en-US" sz="2000" dirty="0">
                <a:latin typeface="Arial Narrow" panose="020B0606020202030204" pitchFamily="34" charset="0"/>
              </a:rPr>
              <a:t>Question 2: True or False? It’s OK for me to give my parents my FSA ID so they can complete their information on my FAFSA later.</a:t>
            </a:r>
          </a:p>
          <a:p>
            <a:pPr marL="457200" indent="-457200">
              <a:lnSpc>
                <a:spcPct val="108000"/>
              </a:lnSpc>
              <a:spcAft>
                <a:spcPts val="600"/>
              </a:spcAft>
              <a:buAutoNum type="alphaUcPeriod" startAt="2"/>
            </a:pPr>
            <a:r>
              <a:rPr lang="en-US" sz="2000" dirty="0">
                <a:latin typeface="Arial Narrow" panose="020B0606020202030204" pitchFamily="34" charset="0"/>
              </a:rPr>
              <a:t>False. You should never share your FSA ID with anyone. Your parents will be able to access your FAFSA another way.</a:t>
            </a:r>
          </a:p>
        </p:txBody>
      </p:sp>
      <p:sp>
        <p:nvSpPr>
          <p:cNvPr id="4" name="Footer Placeholder 3">
            <a:extLst>
              <a:ext uri="{FF2B5EF4-FFF2-40B4-BE49-F238E27FC236}">
                <a16:creationId xmlns:a16="http://schemas.microsoft.com/office/drawing/2014/main" id="{8D244DEC-AA97-4F69-8CBB-109F60724ACB}"/>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26ED7E72-5919-466A-BFD1-C3B1F2FE7EEB}"/>
              </a:ext>
            </a:extLst>
          </p:cNvPr>
          <p:cNvSpPr>
            <a:spLocks noGrp="1"/>
          </p:cNvSpPr>
          <p:nvPr>
            <p:ph type="sldNum" sz="quarter" idx="12"/>
          </p:nvPr>
        </p:nvSpPr>
        <p:spPr>
          <a:xfrm>
            <a:off x="8906901" y="6492875"/>
            <a:ext cx="2743200" cy="365125"/>
          </a:xfrm>
        </p:spPr>
        <p:txBody>
          <a:bodyPr/>
          <a:lstStyle/>
          <a:p>
            <a:fld id="{95CBEC59-7FF9-4688-98DF-89832A0C9025}" type="slidenum">
              <a:rPr lang="en-US" sz="2000" smtClean="0">
                <a:latin typeface="Arial Narrow" panose="020B0606020202030204" pitchFamily="34" charset="0"/>
              </a:rPr>
              <a:t>13</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C766CAA3-4F9D-4DE4-A6EA-287B45CD4EE5}"/>
              </a:ext>
            </a:extLst>
          </p:cNvPr>
          <p:cNvSpPr>
            <a:spLocks noGrp="1"/>
          </p:cNvSpPr>
          <p:nvPr>
            <p:ph type="subTitle" idx="13"/>
          </p:nvPr>
        </p:nvSpPr>
        <p:spPr/>
        <p:txBody>
          <a:bodyPr/>
          <a:lstStyle/>
          <a:p>
            <a:r>
              <a:rPr lang="en-US" dirty="0">
                <a:latin typeface="Arial Narrow" panose="020B0606020202030204" pitchFamily="34" charset="0"/>
              </a:rPr>
              <a:t>Create an FSA ID</a:t>
            </a:r>
          </a:p>
        </p:txBody>
      </p:sp>
      <p:sp>
        <p:nvSpPr>
          <p:cNvPr id="8" name="Oval 7">
            <a:extLst>
              <a:ext uri="{FF2B5EF4-FFF2-40B4-BE49-F238E27FC236}">
                <a16:creationId xmlns:a16="http://schemas.microsoft.com/office/drawing/2014/main" id="{508BB665-1DDB-4D5F-A43F-BE20770226F2}"/>
              </a:ext>
            </a:extLst>
          </p:cNvPr>
          <p:cNvSpPr/>
          <p:nvPr/>
        </p:nvSpPr>
        <p:spPr>
          <a:xfrm>
            <a:off x="7000145" y="1932211"/>
            <a:ext cx="457200" cy="4572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C42701D-7BD8-4A0E-936B-62D356BCF887}"/>
              </a:ext>
            </a:extLst>
          </p:cNvPr>
          <p:cNvSpPr/>
          <p:nvPr/>
        </p:nvSpPr>
        <p:spPr>
          <a:xfrm>
            <a:off x="7000145" y="4019551"/>
            <a:ext cx="457200" cy="4572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897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1527519" y="1700327"/>
            <a:ext cx="3764191" cy="1536580"/>
          </a:xfrm>
        </p:spPr>
        <p:txBody>
          <a:bodyPr/>
          <a:lstStyle/>
          <a:p>
            <a:r>
              <a:rPr lang="en-US" dirty="0"/>
              <a:t>What is an FSA ID?</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576441" y="1242289"/>
            <a:ext cx="5000686" cy="4234213"/>
          </a:xfrm>
        </p:spPr>
        <p:txBody>
          <a:bodyPr>
            <a:normAutofit/>
          </a:bodyPr>
          <a:lstStyle/>
          <a:p>
            <a:pPr marL="342900" indent="-342900">
              <a:spcAft>
                <a:spcPts val="600"/>
              </a:spcAft>
              <a:buFont typeface="Arial" panose="020B0604020202020204" pitchFamily="34" charset="0"/>
              <a:buChar char="•"/>
            </a:pPr>
            <a:r>
              <a:rPr lang="en-US" sz="2000" dirty="0">
                <a:latin typeface="Arial Narrow" panose="020B0606020202030204" pitchFamily="34" charset="0"/>
              </a:rPr>
              <a:t>FSA ID = Federal Student Aid Identification</a:t>
            </a:r>
          </a:p>
          <a:p>
            <a:pPr marL="342900" indent="-342900">
              <a:spcAft>
                <a:spcPts val="600"/>
              </a:spcAft>
              <a:buFont typeface="Arial" panose="020B0604020202020204" pitchFamily="34" charset="0"/>
              <a:buChar char="•"/>
            </a:pPr>
            <a:r>
              <a:rPr lang="en-US" sz="2000" dirty="0">
                <a:latin typeface="Arial Narrow" panose="020B0606020202030204" pitchFamily="34" charset="0"/>
              </a:rPr>
              <a:t>Will serve as your unique electronic signature when you complete your FAFSA</a:t>
            </a:r>
          </a:p>
          <a:p>
            <a:pPr marL="342900" indent="-342900">
              <a:spcAft>
                <a:spcPts val="600"/>
              </a:spcAft>
              <a:buFont typeface="Arial" panose="020B0604020202020204" pitchFamily="34" charset="0"/>
              <a:buChar char="•"/>
            </a:pPr>
            <a:r>
              <a:rPr lang="en-US" sz="2000" dirty="0">
                <a:latin typeface="Arial Narrow" panose="020B0606020202030204" pitchFamily="34" charset="0"/>
              </a:rPr>
              <a:t>Will serve as your unique electronic signature if borrow a federal student loan</a:t>
            </a:r>
          </a:p>
          <a:p>
            <a:pPr marL="342900" indent="-342900">
              <a:spcAft>
                <a:spcPts val="600"/>
              </a:spcAft>
              <a:buFont typeface="Arial" panose="020B0604020202020204" pitchFamily="34" charset="0"/>
              <a:buChar char="•"/>
            </a:pPr>
            <a:r>
              <a:rPr lang="en-US" sz="2000" dirty="0">
                <a:latin typeface="Arial Narrow" panose="020B0606020202030204" pitchFamily="34" charset="0"/>
              </a:rPr>
              <a:t>Will be required for all students and parents completing the FAFSA</a:t>
            </a:r>
          </a:p>
          <a:p>
            <a:pPr marL="800100" lvl="1" indent="-342900">
              <a:spcAft>
                <a:spcPts val="600"/>
              </a:spcAft>
              <a:buFont typeface="Courier New" panose="02070309020205020404" pitchFamily="49" charset="0"/>
              <a:buChar char="o"/>
            </a:pPr>
            <a:r>
              <a:rPr lang="en-US" sz="1900" i="0" dirty="0">
                <a:latin typeface="Arial Narrow" panose="020B0606020202030204" pitchFamily="34" charset="0"/>
              </a:rPr>
              <a:t>FSA takes 3-5 days to process</a:t>
            </a:r>
          </a:p>
          <a:p>
            <a:pPr marL="800100" lvl="1" indent="-342900">
              <a:lnSpc>
                <a:spcPct val="108000"/>
              </a:lnSpc>
              <a:buFont typeface="Courier New" panose="02070309020205020404" pitchFamily="49" charset="0"/>
              <a:buChar char="o"/>
            </a:pPr>
            <a:r>
              <a:rPr lang="en-US" sz="1900" i="0" dirty="0">
                <a:latin typeface="Arial Narrow" panose="020B0606020202030204" pitchFamily="34" charset="0"/>
              </a:rPr>
              <a:t>Everyone who creates an FSA ID should start the process a week before beginning their FAFSA</a:t>
            </a:r>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a:xfrm>
            <a:off x="8910127" y="6492875"/>
            <a:ext cx="2743200" cy="365125"/>
          </a:xfrm>
        </p:spPr>
        <p:txBody>
          <a:bodyPr/>
          <a:lstStyle/>
          <a:p>
            <a:fld id="{95CBEC59-7FF9-4688-98DF-89832A0C9025}" type="slidenum">
              <a:rPr lang="en-US" sz="2000" smtClean="0">
                <a:latin typeface="Arial Narrow" panose="020B0606020202030204" pitchFamily="34" charset="0"/>
              </a:rPr>
              <a:t>2</a:t>
            </a:fld>
            <a:endParaRPr lang="en-US" sz="2000" dirty="0">
              <a:latin typeface="Arial Narrow" panose="020B0606020202030204" pitchFamily="34" charset="0"/>
            </a:endParaRPr>
          </a:p>
        </p:txBody>
      </p:sp>
    </p:spTree>
    <p:extLst>
      <p:ext uri="{BB962C8B-B14F-4D97-AF65-F5344CB8AC3E}">
        <p14:creationId xmlns:p14="http://schemas.microsoft.com/office/powerpoint/2010/main" val="137292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1CFD-5A17-470B-81FA-CAC727CFE52B}"/>
              </a:ext>
            </a:extLst>
          </p:cNvPr>
          <p:cNvSpPr>
            <a:spLocks noGrp="1"/>
          </p:cNvSpPr>
          <p:nvPr>
            <p:ph type="title"/>
          </p:nvPr>
        </p:nvSpPr>
        <p:spPr>
          <a:xfrm>
            <a:off x="1527520" y="1700327"/>
            <a:ext cx="3663606" cy="1536580"/>
          </a:xfrm>
        </p:spPr>
        <p:txBody>
          <a:bodyPr/>
          <a:lstStyle/>
          <a:p>
            <a:r>
              <a:rPr lang="en-US" dirty="0"/>
              <a:t>What is an FSA ID?</a:t>
            </a:r>
          </a:p>
        </p:txBody>
      </p:sp>
      <p:sp>
        <p:nvSpPr>
          <p:cNvPr id="3" name="Content Placeholder 2">
            <a:extLst>
              <a:ext uri="{FF2B5EF4-FFF2-40B4-BE49-F238E27FC236}">
                <a16:creationId xmlns:a16="http://schemas.microsoft.com/office/drawing/2014/main" id="{6FECD5F8-9F54-4C11-96B8-0B6A590D09E5}"/>
              </a:ext>
            </a:extLst>
          </p:cNvPr>
          <p:cNvSpPr>
            <a:spLocks noGrp="1"/>
          </p:cNvSpPr>
          <p:nvPr>
            <p:ph idx="1"/>
          </p:nvPr>
        </p:nvSpPr>
        <p:spPr>
          <a:xfrm>
            <a:off x="6435298" y="1096075"/>
            <a:ext cx="5214803" cy="4907641"/>
          </a:xfrm>
        </p:spPr>
        <p:txBody>
          <a:bodyPr>
            <a:normAutofit lnSpcReduction="10000"/>
          </a:bodyPr>
          <a:lstStyle/>
          <a:p>
            <a:pPr marL="342900" indent="-342900">
              <a:spcAft>
                <a:spcPts val="600"/>
              </a:spcAft>
              <a:buFont typeface="Arial" panose="020B0604020202020204" pitchFamily="34" charset="0"/>
              <a:buChar char="•"/>
            </a:pPr>
            <a:r>
              <a:rPr lang="en-US" sz="2000" dirty="0">
                <a:latin typeface="Arial Narrow" panose="020B0606020202030204" pitchFamily="34" charset="0"/>
              </a:rPr>
              <a:t>FSA ID is essentially your username and password for the FAFSA </a:t>
            </a:r>
          </a:p>
          <a:p>
            <a:pPr marL="342900" indent="-342900">
              <a:spcAft>
                <a:spcPts val="600"/>
              </a:spcAft>
              <a:buFont typeface="Arial" panose="020B0604020202020204" pitchFamily="34" charset="0"/>
              <a:buChar char="•"/>
            </a:pPr>
            <a:r>
              <a:rPr lang="en-US" sz="2000" dirty="0">
                <a:latin typeface="Arial Narrow" panose="020B0606020202030204" pitchFamily="34" charset="0"/>
              </a:rPr>
              <a:t>Visit </a:t>
            </a:r>
            <a:r>
              <a:rPr lang="en-US" sz="2000" dirty="0">
                <a:latin typeface="Arial Narrow" panose="020B0606020202030204" pitchFamily="34" charset="0"/>
                <a:hlinkClick r:id="rId2"/>
              </a:rPr>
              <a:t>StudentAid.gov/</a:t>
            </a:r>
            <a:r>
              <a:rPr lang="en-US" sz="2000" dirty="0" err="1">
                <a:latin typeface="Arial Narrow" panose="020B0606020202030204" pitchFamily="34" charset="0"/>
                <a:hlinkClick r:id="rId2"/>
              </a:rPr>
              <a:t>fsa</a:t>
            </a:r>
            <a:r>
              <a:rPr lang="en-US" sz="2000" dirty="0">
                <a:latin typeface="Arial Narrow" panose="020B0606020202030204" pitchFamily="34" charset="0"/>
                <a:hlinkClick r:id="rId2"/>
              </a:rPr>
              <a:t>-id/create-account/launch  </a:t>
            </a:r>
            <a:r>
              <a:rPr lang="en-US" sz="2000" dirty="0">
                <a:latin typeface="Arial Narrow" panose="020B0606020202030204" pitchFamily="34" charset="0"/>
              </a:rPr>
              <a:t>to create your FSA ID</a:t>
            </a:r>
          </a:p>
          <a:p>
            <a:pPr marL="342900" indent="-342900">
              <a:spcAft>
                <a:spcPts val="600"/>
              </a:spcAft>
              <a:buFont typeface="Arial" panose="020B0604020202020204" pitchFamily="34" charset="0"/>
              <a:buChar char="•"/>
            </a:pPr>
            <a:r>
              <a:rPr lang="en-US" sz="2000" dirty="0">
                <a:latin typeface="Arial Narrow" panose="020B0606020202030204" pitchFamily="34" charset="0"/>
              </a:rPr>
              <a:t>FSA ID will be required every time you log in to the FAFSA</a:t>
            </a:r>
          </a:p>
          <a:p>
            <a:pPr marL="342900" indent="-342900">
              <a:spcAft>
                <a:spcPts val="600"/>
              </a:spcAft>
              <a:buFont typeface="Arial" panose="020B0604020202020204" pitchFamily="34" charset="0"/>
              <a:buChar char="•"/>
            </a:pPr>
            <a:r>
              <a:rPr lang="en-US" sz="2000" dirty="0">
                <a:latin typeface="Arial Narrow" panose="020B0606020202030204" pitchFamily="34" charset="0"/>
              </a:rPr>
              <a:t>If you’re a dependent student, one or more parents will also need an FSA ID</a:t>
            </a:r>
          </a:p>
          <a:p>
            <a:pPr marL="342900" indent="-342900">
              <a:spcAft>
                <a:spcPts val="600"/>
              </a:spcAft>
              <a:buFont typeface="Arial" panose="020B0604020202020204" pitchFamily="34" charset="0"/>
              <a:buChar char="•"/>
            </a:pPr>
            <a:r>
              <a:rPr lang="en-US" sz="2000" dirty="0">
                <a:latin typeface="Arial Narrow" panose="020B0606020202030204" pitchFamily="34" charset="0"/>
              </a:rPr>
              <a:t>A parent’s FSA ID is created the same way as the student’s FSA ID</a:t>
            </a:r>
          </a:p>
          <a:p>
            <a:pPr marL="342900" indent="-342900">
              <a:spcAft>
                <a:spcPts val="600"/>
              </a:spcAft>
              <a:buFont typeface="Arial" panose="020B0604020202020204" pitchFamily="34" charset="0"/>
              <a:buChar char="•"/>
            </a:pPr>
            <a:r>
              <a:rPr lang="en-US" sz="2000" dirty="0">
                <a:latin typeface="Arial Narrow" panose="020B0606020202030204" pitchFamily="34" charset="0"/>
              </a:rPr>
              <a:t>Each individual creating an FSA ID will need to have their own separate email address</a:t>
            </a:r>
          </a:p>
          <a:p>
            <a:pPr marL="342900" indent="-342900">
              <a:spcAft>
                <a:spcPts val="600"/>
              </a:spcAft>
              <a:buFont typeface="Arial" panose="020B0604020202020204" pitchFamily="34" charset="0"/>
              <a:buChar char="•"/>
            </a:pPr>
            <a:r>
              <a:rPr lang="en-US" sz="2000" dirty="0">
                <a:latin typeface="Arial Narrow" panose="020B0606020202030204" pitchFamily="34" charset="0"/>
              </a:rPr>
              <a:t>Parents without a Social Security Number will now be allowed to create an FSA ID</a:t>
            </a:r>
          </a:p>
        </p:txBody>
      </p:sp>
      <p:sp>
        <p:nvSpPr>
          <p:cNvPr id="4" name="Footer Placeholder 3">
            <a:extLst>
              <a:ext uri="{FF2B5EF4-FFF2-40B4-BE49-F238E27FC236}">
                <a16:creationId xmlns:a16="http://schemas.microsoft.com/office/drawing/2014/main" id="{C079D562-3E71-4BDD-91B1-CEE6957F1A3F}"/>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73A5CA5C-5700-4424-A7D8-F0676109F644}"/>
              </a:ext>
            </a:extLst>
          </p:cNvPr>
          <p:cNvSpPr>
            <a:spLocks noGrp="1"/>
          </p:cNvSpPr>
          <p:nvPr>
            <p:ph type="sldNum" sz="quarter" idx="12"/>
          </p:nvPr>
        </p:nvSpPr>
        <p:spPr>
          <a:xfrm>
            <a:off x="8906901" y="6479638"/>
            <a:ext cx="2743200" cy="365125"/>
          </a:xfrm>
        </p:spPr>
        <p:txBody>
          <a:bodyPr/>
          <a:lstStyle/>
          <a:p>
            <a:fld id="{95CBEC59-7FF9-4688-98DF-89832A0C9025}" type="slidenum">
              <a:rPr lang="en-US" sz="2000" smtClean="0">
                <a:latin typeface="Arial Narrow" panose="020B0606020202030204" pitchFamily="34" charset="0"/>
              </a:rPr>
              <a:t>3</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70B447C1-3DB3-4809-B7CA-EABBA50E394D}"/>
              </a:ext>
            </a:extLst>
          </p:cNvPr>
          <p:cNvSpPr>
            <a:spLocks noGrp="1"/>
          </p:cNvSpPr>
          <p:nvPr>
            <p:ph type="subTitle" idx="13"/>
          </p:nvPr>
        </p:nvSpPr>
        <p:spPr/>
        <p:txBody>
          <a:bodyPr/>
          <a:lstStyle/>
          <a:p>
            <a:r>
              <a:rPr lang="en-US" dirty="0"/>
              <a:t> </a:t>
            </a:r>
          </a:p>
        </p:txBody>
      </p:sp>
    </p:spTree>
    <p:extLst>
      <p:ext uri="{BB962C8B-B14F-4D97-AF65-F5344CB8AC3E}">
        <p14:creationId xmlns:p14="http://schemas.microsoft.com/office/powerpoint/2010/main" val="2438141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1691-AA95-4A76-A541-C769E652FA67}"/>
              </a:ext>
            </a:extLst>
          </p:cNvPr>
          <p:cNvSpPr>
            <a:spLocks noGrp="1"/>
          </p:cNvSpPr>
          <p:nvPr>
            <p:ph type="title"/>
          </p:nvPr>
        </p:nvSpPr>
        <p:spPr/>
        <p:txBody>
          <a:bodyPr/>
          <a:lstStyle/>
          <a:p>
            <a:r>
              <a:rPr lang="en-US" dirty="0"/>
              <a:t>FSA ID Tips</a:t>
            </a:r>
          </a:p>
        </p:txBody>
      </p:sp>
      <p:sp>
        <p:nvSpPr>
          <p:cNvPr id="3" name="Content Placeholder 2">
            <a:extLst>
              <a:ext uri="{FF2B5EF4-FFF2-40B4-BE49-F238E27FC236}">
                <a16:creationId xmlns:a16="http://schemas.microsoft.com/office/drawing/2014/main" id="{B4F19A6C-A0FA-42CE-BECC-A71325A2C4EF}"/>
              </a:ext>
            </a:extLst>
          </p:cNvPr>
          <p:cNvSpPr>
            <a:spLocks noGrp="1"/>
          </p:cNvSpPr>
          <p:nvPr>
            <p:ph idx="1"/>
          </p:nvPr>
        </p:nvSpPr>
        <p:spPr>
          <a:xfrm>
            <a:off x="6385075" y="1185275"/>
            <a:ext cx="5368775" cy="4708101"/>
          </a:xfrm>
        </p:spPr>
        <p:txBody>
          <a:bodyPr>
            <a:normAutofit/>
          </a:bodyPr>
          <a:lstStyle/>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Enter your name and SSN exactly as they appear on your Social Security card</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Use a personal email address (not one from your school or place of employment)</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Provide a permanent mailing address (best to use your parents’ address)</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Cannot use the same email and/or phone number as your parent, if they will be creating an FSA ID</a:t>
            </a:r>
          </a:p>
        </p:txBody>
      </p:sp>
      <p:sp>
        <p:nvSpPr>
          <p:cNvPr id="4" name="Footer Placeholder 3">
            <a:extLst>
              <a:ext uri="{FF2B5EF4-FFF2-40B4-BE49-F238E27FC236}">
                <a16:creationId xmlns:a16="http://schemas.microsoft.com/office/drawing/2014/main" id="{70E44985-5DB8-475A-B237-D4B868768E37}"/>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3BAD5D11-C708-4F70-B47E-B41628B4BF98}"/>
              </a:ext>
            </a:extLst>
          </p:cNvPr>
          <p:cNvSpPr>
            <a:spLocks noGrp="1"/>
          </p:cNvSpPr>
          <p:nvPr>
            <p:ph type="sldNum" sz="quarter" idx="12"/>
          </p:nvPr>
        </p:nvSpPr>
        <p:spPr>
          <a:xfrm>
            <a:off x="8916426" y="6489163"/>
            <a:ext cx="2743200" cy="365125"/>
          </a:xfrm>
        </p:spPr>
        <p:txBody>
          <a:bodyPr/>
          <a:lstStyle/>
          <a:p>
            <a:fld id="{95CBEC59-7FF9-4688-98DF-89832A0C9025}" type="slidenum">
              <a:rPr lang="en-US" sz="2000" smtClean="0">
                <a:latin typeface="Arial Narrow" panose="020B0606020202030204" pitchFamily="34" charset="0"/>
              </a:rPr>
              <a:t>4</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6694E215-57E7-44A7-A615-8678F4B8B11E}"/>
              </a:ext>
            </a:extLst>
          </p:cNvPr>
          <p:cNvSpPr>
            <a:spLocks noGrp="1"/>
          </p:cNvSpPr>
          <p:nvPr>
            <p:ph type="subTitle" idx="13"/>
          </p:nvPr>
        </p:nvSpPr>
        <p:spPr/>
        <p:txBody>
          <a:bodyPr/>
          <a:lstStyle/>
          <a:p>
            <a:r>
              <a:rPr lang="en-US" dirty="0"/>
              <a:t> </a:t>
            </a:r>
          </a:p>
        </p:txBody>
      </p:sp>
    </p:spTree>
    <p:extLst>
      <p:ext uri="{BB962C8B-B14F-4D97-AF65-F5344CB8AC3E}">
        <p14:creationId xmlns:p14="http://schemas.microsoft.com/office/powerpoint/2010/main" val="134441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DC264-7153-4D04-A714-8F6BFA7FE47E}"/>
              </a:ext>
            </a:extLst>
          </p:cNvPr>
          <p:cNvSpPr>
            <a:spLocks noGrp="1"/>
          </p:cNvSpPr>
          <p:nvPr>
            <p:ph type="title"/>
          </p:nvPr>
        </p:nvSpPr>
        <p:spPr/>
        <p:txBody>
          <a:bodyPr/>
          <a:lstStyle/>
          <a:p>
            <a:r>
              <a:rPr lang="en-US" dirty="0"/>
              <a:t>FSA ID</a:t>
            </a:r>
          </a:p>
        </p:txBody>
      </p:sp>
      <p:sp>
        <p:nvSpPr>
          <p:cNvPr id="3" name="Content Placeholder 2">
            <a:extLst>
              <a:ext uri="{FF2B5EF4-FFF2-40B4-BE49-F238E27FC236}">
                <a16:creationId xmlns:a16="http://schemas.microsoft.com/office/drawing/2014/main" id="{6EC2E9F2-3DA4-4284-804B-29DE3AF4A748}"/>
              </a:ext>
            </a:extLst>
          </p:cNvPr>
          <p:cNvSpPr>
            <a:spLocks noGrp="1"/>
          </p:cNvSpPr>
          <p:nvPr>
            <p:ph idx="1"/>
          </p:nvPr>
        </p:nvSpPr>
        <p:spPr>
          <a:xfrm>
            <a:off x="6466652" y="871251"/>
            <a:ext cx="4766197" cy="5621623"/>
          </a:xfrm>
        </p:spPr>
        <p:txBody>
          <a:bodyPr>
            <a:normAutofit/>
          </a:bodyPr>
          <a:lstStyle/>
          <a:p>
            <a:pPr>
              <a:lnSpc>
                <a:spcPct val="108000"/>
              </a:lnSpc>
              <a:spcAft>
                <a:spcPts val="600"/>
              </a:spcAft>
            </a:pPr>
            <a:r>
              <a:rPr lang="en-US" sz="2000" dirty="0">
                <a:latin typeface="Arial Narrow" panose="020B0606020202030204" pitchFamily="34" charset="0"/>
              </a:rPr>
              <a:t>To verify your information when you access the FAFSA form, Federal Student Aid recommends that you set up an authentication method to utilize two-step verification. You may use one of these methods:</a:t>
            </a:r>
          </a:p>
          <a:p>
            <a:pPr marL="342900" indent="-342900">
              <a:buFont typeface="Arial" panose="020B0604020202020204" pitchFamily="34" charset="0"/>
              <a:buChar char="•"/>
            </a:pPr>
            <a:r>
              <a:rPr lang="en-US" sz="2000" dirty="0">
                <a:latin typeface="Arial Narrow" panose="020B0606020202030204" pitchFamily="34" charset="0"/>
              </a:rPr>
              <a:t>SMS Text</a:t>
            </a:r>
          </a:p>
          <a:p>
            <a:pPr marL="342900" indent="-342900">
              <a:buFont typeface="Arial" panose="020B0604020202020204" pitchFamily="34" charset="0"/>
              <a:buChar char="•"/>
            </a:pPr>
            <a:r>
              <a:rPr lang="en-US" sz="2000" dirty="0">
                <a:latin typeface="Arial Narrow" panose="020B0606020202030204" pitchFamily="34" charset="0"/>
              </a:rPr>
              <a:t>Email</a:t>
            </a:r>
          </a:p>
          <a:p>
            <a:pPr marL="342900" indent="-342900">
              <a:spcAft>
                <a:spcPts val="600"/>
              </a:spcAft>
              <a:buFont typeface="Arial" panose="020B0604020202020204" pitchFamily="34" charset="0"/>
              <a:buChar char="•"/>
            </a:pPr>
            <a:r>
              <a:rPr lang="en-US" sz="2000" dirty="0">
                <a:latin typeface="Arial Narrow" panose="020B0606020202030204" pitchFamily="34" charset="0"/>
              </a:rPr>
              <a:t>Authenticator App</a:t>
            </a:r>
          </a:p>
          <a:p>
            <a:pPr marL="800100" lvl="1" indent="-342900">
              <a:spcAft>
                <a:spcPts val="600"/>
              </a:spcAft>
              <a:buFont typeface="Courier New" panose="02070309020205020404" pitchFamily="49" charset="0"/>
              <a:buChar char="o"/>
            </a:pPr>
            <a:r>
              <a:rPr lang="en-US" sz="1900" i="0" dirty="0">
                <a:latin typeface="Arial Narrow" panose="020B0606020202030204" pitchFamily="34" charset="0"/>
              </a:rPr>
              <a:t>Google Authenticator</a:t>
            </a:r>
          </a:p>
          <a:p>
            <a:pPr marL="800100" lvl="1" indent="-342900">
              <a:spcAft>
                <a:spcPts val="600"/>
              </a:spcAft>
              <a:buFont typeface="Courier New" panose="02070309020205020404" pitchFamily="49" charset="0"/>
              <a:buChar char="o"/>
            </a:pPr>
            <a:r>
              <a:rPr lang="en-US" sz="1900" i="0" dirty="0">
                <a:latin typeface="Arial Narrow" panose="020B0606020202030204" pitchFamily="34" charset="0"/>
              </a:rPr>
              <a:t>Microsoft Authenticator</a:t>
            </a:r>
          </a:p>
          <a:p>
            <a:pPr marL="800100" lvl="1" indent="-342900">
              <a:spcAft>
                <a:spcPts val="600"/>
              </a:spcAft>
              <a:buFont typeface="Courier New" panose="02070309020205020404" pitchFamily="49" charset="0"/>
              <a:buChar char="o"/>
            </a:pPr>
            <a:r>
              <a:rPr lang="en-US" sz="1900" i="0" dirty="0" err="1">
                <a:latin typeface="Arial Narrow" panose="020B0606020202030204" pitchFamily="34" charset="0"/>
              </a:rPr>
              <a:t>Authy</a:t>
            </a:r>
            <a:endParaRPr lang="en-US" sz="1900" i="0" dirty="0">
              <a:latin typeface="Arial Narrow" panose="020B0606020202030204" pitchFamily="34" charset="0"/>
            </a:endParaRPr>
          </a:p>
          <a:p>
            <a:pPr marL="800100" lvl="1" indent="-342900">
              <a:spcAft>
                <a:spcPts val="600"/>
              </a:spcAft>
              <a:buFont typeface="Courier New" panose="02070309020205020404" pitchFamily="49" charset="0"/>
              <a:buChar char="o"/>
            </a:pPr>
            <a:r>
              <a:rPr lang="en-US" sz="1900" i="0" dirty="0">
                <a:latin typeface="Arial Narrow" panose="020B0606020202030204" pitchFamily="34" charset="0"/>
              </a:rPr>
              <a:t>LastPass</a:t>
            </a:r>
          </a:p>
          <a:p>
            <a:pPr marL="800100" lvl="1" indent="-342900">
              <a:spcAft>
                <a:spcPts val="600"/>
              </a:spcAft>
              <a:buFont typeface="Courier New" panose="02070309020205020404" pitchFamily="49" charset="0"/>
              <a:buChar char="o"/>
            </a:pPr>
            <a:r>
              <a:rPr lang="en-US" sz="1900" i="0" dirty="0" err="1">
                <a:latin typeface="Arial Narrow" panose="020B0606020202030204" pitchFamily="34" charset="0"/>
              </a:rPr>
              <a:t>DuoMobile</a:t>
            </a:r>
            <a:endParaRPr lang="en-US" sz="1900" i="0" dirty="0">
              <a:latin typeface="Arial Narrow" panose="020B0606020202030204" pitchFamily="34" charset="0"/>
            </a:endParaRPr>
          </a:p>
          <a:p>
            <a:pPr marL="800100" lvl="1" indent="-342900">
              <a:spcAft>
                <a:spcPts val="600"/>
              </a:spcAft>
              <a:buFont typeface="Courier New" panose="02070309020205020404" pitchFamily="49" charset="0"/>
              <a:buChar char="o"/>
            </a:pPr>
            <a:r>
              <a:rPr lang="en-US" sz="1900" i="0" dirty="0">
                <a:latin typeface="Arial Narrow" panose="020B0606020202030204" pitchFamily="34" charset="0"/>
              </a:rPr>
              <a:t>Download an authenticator app from Federal Student Aid</a:t>
            </a:r>
          </a:p>
        </p:txBody>
      </p:sp>
      <p:sp>
        <p:nvSpPr>
          <p:cNvPr id="4" name="Footer Placeholder 3">
            <a:extLst>
              <a:ext uri="{FF2B5EF4-FFF2-40B4-BE49-F238E27FC236}">
                <a16:creationId xmlns:a16="http://schemas.microsoft.com/office/drawing/2014/main" id="{9E2A44CD-5287-418B-9151-525591CA630F}"/>
              </a:ext>
            </a:extLst>
          </p:cNvPr>
          <p:cNvSpPr>
            <a:spLocks noGrp="1"/>
          </p:cNvSpPr>
          <p:nvPr>
            <p:ph type="ftr" sz="quarter" idx="11"/>
          </p:nvPr>
        </p:nvSpPr>
        <p:spPr>
          <a:xfrm>
            <a:off x="599049" y="6370100"/>
            <a:ext cx="3256673" cy="365125"/>
          </a:xfrm>
        </p:spPr>
        <p:txBody>
          <a:bodyPr/>
          <a:lstStyle/>
          <a:p>
            <a:r>
              <a:rPr lang="en-US" sz="2400" dirty="0">
                <a:latin typeface="Arial Narrow" panose="020B0606020202030204" pitchFamily="34" charset="0"/>
              </a:rPr>
              <a:t>Tell Me About the FAFSA	</a:t>
            </a:r>
          </a:p>
        </p:txBody>
      </p:sp>
      <p:sp>
        <p:nvSpPr>
          <p:cNvPr id="5" name="Slide Number Placeholder 4">
            <a:extLst>
              <a:ext uri="{FF2B5EF4-FFF2-40B4-BE49-F238E27FC236}">
                <a16:creationId xmlns:a16="http://schemas.microsoft.com/office/drawing/2014/main" id="{20BCFAE3-8DD8-4957-9B44-C72151758BCA}"/>
              </a:ext>
            </a:extLst>
          </p:cNvPr>
          <p:cNvSpPr>
            <a:spLocks noGrp="1"/>
          </p:cNvSpPr>
          <p:nvPr>
            <p:ph type="sldNum" sz="quarter" idx="12"/>
          </p:nvPr>
        </p:nvSpPr>
        <p:spPr>
          <a:xfrm>
            <a:off x="8849751" y="6492875"/>
            <a:ext cx="2743200" cy="365125"/>
          </a:xfrm>
        </p:spPr>
        <p:txBody>
          <a:bodyPr/>
          <a:lstStyle/>
          <a:p>
            <a:fld id="{95CBEC59-7FF9-4688-98DF-89832A0C9025}" type="slidenum">
              <a:rPr lang="en-US" sz="2000" smtClean="0">
                <a:latin typeface="Arial Narrow" panose="020B0606020202030204" pitchFamily="34" charset="0"/>
              </a:rPr>
              <a:t>5</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629894A1-1AD3-4553-A779-1E0F7E15FFEA}"/>
              </a:ext>
            </a:extLst>
          </p:cNvPr>
          <p:cNvSpPr>
            <a:spLocks noGrp="1"/>
          </p:cNvSpPr>
          <p:nvPr>
            <p:ph type="subTitle" idx="13"/>
          </p:nvPr>
        </p:nvSpPr>
        <p:spPr/>
        <p:txBody>
          <a:bodyPr/>
          <a:lstStyle/>
          <a:p>
            <a:r>
              <a:rPr lang="en-US" dirty="0">
                <a:latin typeface="Arial Narrow" panose="020B0606020202030204" pitchFamily="34" charset="0"/>
              </a:rPr>
              <a:t>Two-Step Verification</a:t>
            </a:r>
          </a:p>
        </p:txBody>
      </p:sp>
    </p:spTree>
    <p:extLst>
      <p:ext uri="{BB962C8B-B14F-4D97-AF65-F5344CB8AC3E}">
        <p14:creationId xmlns:p14="http://schemas.microsoft.com/office/powerpoint/2010/main" val="86161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EFA0E-D18D-42A0-90B4-9486B6ACE069}"/>
              </a:ext>
            </a:extLst>
          </p:cNvPr>
          <p:cNvSpPr>
            <a:spLocks noGrp="1"/>
          </p:cNvSpPr>
          <p:nvPr>
            <p:ph type="title"/>
          </p:nvPr>
        </p:nvSpPr>
        <p:spPr/>
        <p:txBody>
          <a:bodyPr/>
          <a:lstStyle/>
          <a:p>
            <a:r>
              <a:rPr lang="en-US" dirty="0"/>
              <a:t>One-Use Backup Code</a:t>
            </a:r>
          </a:p>
        </p:txBody>
      </p:sp>
      <p:sp>
        <p:nvSpPr>
          <p:cNvPr id="3" name="Content Placeholder 2">
            <a:extLst>
              <a:ext uri="{FF2B5EF4-FFF2-40B4-BE49-F238E27FC236}">
                <a16:creationId xmlns:a16="http://schemas.microsoft.com/office/drawing/2014/main" id="{2C20B4DF-4406-41E0-9E04-A4718DED5A5A}"/>
              </a:ext>
            </a:extLst>
          </p:cNvPr>
          <p:cNvSpPr>
            <a:spLocks noGrp="1"/>
          </p:cNvSpPr>
          <p:nvPr>
            <p:ph idx="1"/>
          </p:nvPr>
        </p:nvSpPr>
        <p:spPr>
          <a:xfrm>
            <a:off x="6432130" y="1004203"/>
            <a:ext cx="4968592" cy="5183335"/>
          </a:xfrm>
        </p:spPr>
        <p:txBody>
          <a:bodyPr>
            <a:normAutofit/>
          </a:bodyPr>
          <a:lstStyle/>
          <a:p>
            <a:pPr>
              <a:lnSpc>
                <a:spcPct val="108000"/>
              </a:lnSpc>
              <a:spcAft>
                <a:spcPts val="600"/>
              </a:spcAft>
            </a:pPr>
            <a:r>
              <a:rPr lang="en-US" sz="2000" dirty="0">
                <a:latin typeface="Arial Narrow" panose="020B0606020202030204" pitchFamily="34" charset="0"/>
              </a:rPr>
              <a:t>A one-use backup code will be generated when you create your FSA ID account or when you enable two-step verification. This backup code lets you access your account if you can’t use the two-step verification method.</a:t>
            </a:r>
          </a:p>
          <a:p>
            <a:pPr>
              <a:lnSpc>
                <a:spcPct val="108000"/>
              </a:lnSpc>
            </a:pPr>
            <a:r>
              <a:rPr lang="en-US" sz="2000" dirty="0">
                <a:latin typeface="Arial Narrow" panose="020B0606020202030204" pitchFamily="34" charset="0"/>
              </a:rPr>
              <a:t>Store your backup code somewhere safe. If it gets lost, log in to your account and  select “Generate a New Backup Code” under “Two-Step  Verification” in Settings. If this doesn’t work, contact Student Aid at 800-4-FED-AID (800-433-3243) for assistance.</a:t>
            </a:r>
          </a:p>
          <a:p>
            <a:pPr>
              <a:lnSpc>
                <a:spcPct val="108000"/>
              </a:lnSpc>
            </a:pPr>
            <a:endParaRPr lang="en-US" sz="2000" dirty="0">
              <a:latin typeface="Arial Narrow" panose="020B0606020202030204" pitchFamily="34" charset="0"/>
            </a:endParaRPr>
          </a:p>
          <a:p>
            <a:pPr>
              <a:lnSpc>
                <a:spcPct val="108000"/>
              </a:lnSpc>
            </a:pPr>
            <a:r>
              <a:rPr lang="en-US" sz="2000" dirty="0">
                <a:latin typeface="Arial Narrow" panose="020B0606020202030204" pitchFamily="34" charset="0"/>
              </a:rPr>
              <a:t>NOTE: </a:t>
            </a:r>
            <a:r>
              <a:rPr lang="en-US" sz="2000" u="sng" dirty="0">
                <a:latin typeface="Arial Narrow" panose="020B0606020202030204" pitchFamily="34" charset="0"/>
              </a:rPr>
              <a:t>Your backup code can only be used once.</a:t>
            </a:r>
          </a:p>
          <a:p>
            <a:endParaRPr lang="en-US" dirty="0"/>
          </a:p>
        </p:txBody>
      </p:sp>
      <p:sp>
        <p:nvSpPr>
          <p:cNvPr id="4" name="Footer Placeholder 3">
            <a:extLst>
              <a:ext uri="{FF2B5EF4-FFF2-40B4-BE49-F238E27FC236}">
                <a16:creationId xmlns:a16="http://schemas.microsoft.com/office/drawing/2014/main" id="{90ADB31F-EF3C-4F25-B65B-9F4D510C444C}"/>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8DFF6D7F-D109-4422-BA81-EFDD2BCDAF2B}"/>
              </a:ext>
            </a:extLst>
          </p:cNvPr>
          <p:cNvSpPr>
            <a:spLocks noGrp="1"/>
          </p:cNvSpPr>
          <p:nvPr>
            <p:ph type="sldNum" sz="quarter" idx="12"/>
          </p:nvPr>
        </p:nvSpPr>
        <p:spPr>
          <a:xfrm>
            <a:off x="8916426" y="6492875"/>
            <a:ext cx="2743200" cy="365125"/>
          </a:xfrm>
        </p:spPr>
        <p:txBody>
          <a:bodyPr/>
          <a:lstStyle/>
          <a:p>
            <a:fld id="{95CBEC59-7FF9-4688-98DF-89832A0C9025}" type="slidenum">
              <a:rPr lang="en-US" sz="2000" smtClean="0">
                <a:latin typeface="Arial Narrow" panose="020B0606020202030204" pitchFamily="34" charset="0"/>
              </a:rPr>
              <a:t>6</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7CFD47C2-CF6E-4742-899E-976018510B8E}"/>
              </a:ext>
            </a:extLst>
          </p:cNvPr>
          <p:cNvSpPr>
            <a:spLocks noGrp="1"/>
          </p:cNvSpPr>
          <p:nvPr>
            <p:ph type="subTitle" idx="13"/>
          </p:nvPr>
        </p:nvSpPr>
        <p:spPr/>
        <p:txBody>
          <a:bodyPr/>
          <a:lstStyle/>
          <a:p>
            <a:r>
              <a:rPr lang="en-US" dirty="0"/>
              <a:t> </a:t>
            </a:r>
          </a:p>
        </p:txBody>
      </p:sp>
    </p:spTree>
    <p:extLst>
      <p:ext uri="{BB962C8B-B14F-4D97-AF65-F5344CB8AC3E}">
        <p14:creationId xmlns:p14="http://schemas.microsoft.com/office/powerpoint/2010/main" val="553069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3D1D-3334-4988-91D1-80717411A92E}"/>
              </a:ext>
            </a:extLst>
          </p:cNvPr>
          <p:cNvSpPr>
            <a:spLocks noGrp="1"/>
          </p:cNvSpPr>
          <p:nvPr>
            <p:ph type="title"/>
          </p:nvPr>
        </p:nvSpPr>
        <p:spPr/>
        <p:txBody>
          <a:bodyPr/>
          <a:lstStyle/>
          <a:p>
            <a:r>
              <a:rPr lang="en-US" dirty="0"/>
              <a:t>Create an </a:t>
            </a:r>
            <a:br>
              <a:rPr lang="en-US" dirty="0"/>
            </a:br>
            <a:r>
              <a:rPr lang="en-US" dirty="0"/>
              <a:t> FSA ID	</a:t>
            </a:r>
          </a:p>
        </p:txBody>
      </p:sp>
      <p:sp>
        <p:nvSpPr>
          <p:cNvPr id="3" name="Content Placeholder 2">
            <a:extLst>
              <a:ext uri="{FF2B5EF4-FFF2-40B4-BE49-F238E27FC236}">
                <a16:creationId xmlns:a16="http://schemas.microsoft.com/office/drawing/2014/main" id="{0A055BB7-49C1-4847-9307-67CE0E45E83F}"/>
              </a:ext>
            </a:extLst>
          </p:cNvPr>
          <p:cNvSpPr>
            <a:spLocks noGrp="1"/>
          </p:cNvSpPr>
          <p:nvPr>
            <p:ph idx="1"/>
          </p:nvPr>
        </p:nvSpPr>
        <p:spPr>
          <a:xfrm>
            <a:off x="6520928" y="1488559"/>
            <a:ext cx="4813822" cy="3880882"/>
          </a:xfrm>
        </p:spPr>
        <p:txBody>
          <a:bodyPr>
            <a:normAutofit/>
          </a:bodyPr>
          <a:lstStyle/>
          <a:p>
            <a:pPr>
              <a:lnSpc>
                <a:spcPct val="108000"/>
              </a:lnSpc>
            </a:pPr>
            <a:r>
              <a:rPr lang="en-US" sz="2000" dirty="0">
                <a:latin typeface="Arial Narrow" panose="020B0606020202030204" pitchFamily="34" charset="0"/>
              </a:rPr>
              <a:t>Are you currently homeless or self-supporting and at risk of being homeless? Follow these instructions when providing a mailing address for your FSA ID and on your FAFSA.</a:t>
            </a:r>
          </a:p>
          <a:p>
            <a:pPr>
              <a:lnSpc>
                <a:spcPct val="108000"/>
              </a:lnSpc>
            </a:pPr>
            <a:endParaRPr lang="en-US" sz="2000" dirty="0">
              <a:latin typeface="Arial Narrow" panose="020B0606020202030204" pitchFamily="34" charset="0"/>
            </a:endParaRPr>
          </a:p>
          <a:p>
            <a:pPr marL="342900" indent="-342900">
              <a:lnSpc>
                <a:spcPct val="108000"/>
              </a:lnSpc>
              <a:buFont typeface="Arial" panose="020B0604020202020204" pitchFamily="34" charset="0"/>
              <a:buChar char="•"/>
            </a:pPr>
            <a:r>
              <a:rPr lang="en-US" sz="2000" dirty="0">
                <a:latin typeface="Arial Narrow" panose="020B0606020202030204" pitchFamily="34" charset="0"/>
              </a:rPr>
              <a:t>With permission, provide either</a:t>
            </a:r>
          </a:p>
          <a:p>
            <a:pPr marL="800100" lvl="1" indent="-342900">
              <a:lnSpc>
                <a:spcPct val="108000"/>
              </a:lnSpc>
              <a:buFont typeface="Courier New" panose="02070309020205020404" pitchFamily="49" charset="0"/>
              <a:buChar char="o"/>
            </a:pPr>
            <a:r>
              <a:rPr lang="en-US" sz="2000" i="0" dirty="0">
                <a:latin typeface="Arial Narrow" panose="020B0606020202030204" pitchFamily="34" charset="0"/>
              </a:rPr>
              <a:t>The permanent mailing address of a relative </a:t>
            </a:r>
            <a:r>
              <a:rPr lang="en-US" sz="2000" dirty="0">
                <a:latin typeface="Arial Narrow" panose="020B0606020202030204" pitchFamily="34" charset="0"/>
              </a:rPr>
              <a:t>or</a:t>
            </a:r>
          </a:p>
          <a:p>
            <a:pPr marL="800100" lvl="1" indent="-342900">
              <a:lnSpc>
                <a:spcPct val="108000"/>
              </a:lnSpc>
              <a:buFont typeface="Courier New" panose="02070309020205020404" pitchFamily="49" charset="0"/>
              <a:buChar char="o"/>
            </a:pPr>
            <a:r>
              <a:rPr lang="en-US" sz="2000" i="0" dirty="0">
                <a:latin typeface="Arial Narrow" panose="020B0606020202030204" pitchFamily="34" charset="0"/>
              </a:rPr>
              <a:t>The address of one of the offices at the college you’ll be attending</a:t>
            </a:r>
          </a:p>
        </p:txBody>
      </p:sp>
      <p:sp>
        <p:nvSpPr>
          <p:cNvPr id="4" name="Footer Placeholder 3">
            <a:extLst>
              <a:ext uri="{FF2B5EF4-FFF2-40B4-BE49-F238E27FC236}">
                <a16:creationId xmlns:a16="http://schemas.microsoft.com/office/drawing/2014/main" id="{E508F4E6-3659-4D1F-BB73-EB78528D38A1}"/>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75656EB8-5C9C-4440-AACE-C677CB80BD1C}"/>
              </a:ext>
            </a:extLst>
          </p:cNvPr>
          <p:cNvSpPr>
            <a:spLocks noGrp="1"/>
          </p:cNvSpPr>
          <p:nvPr>
            <p:ph type="sldNum" sz="quarter" idx="12"/>
          </p:nvPr>
        </p:nvSpPr>
        <p:spPr>
          <a:xfrm>
            <a:off x="8925951" y="6489163"/>
            <a:ext cx="2743200" cy="365125"/>
          </a:xfrm>
        </p:spPr>
        <p:txBody>
          <a:bodyPr/>
          <a:lstStyle/>
          <a:p>
            <a:fld id="{95CBEC59-7FF9-4688-98DF-89832A0C9025}" type="slidenum">
              <a:rPr lang="en-US" sz="2000" smtClean="0">
                <a:latin typeface="Arial Narrow" panose="020B0606020202030204" pitchFamily="34" charset="0"/>
              </a:rPr>
              <a:t>7</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D036F123-EA4D-4770-8B19-6C21BB2CF35D}"/>
              </a:ext>
            </a:extLst>
          </p:cNvPr>
          <p:cNvSpPr>
            <a:spLocks noGrp="1"/>
          </p:cNvSpPr>
          <p:nvPr>
            <p:ph type="subTitle" idx="13"/>
          </p:nvPr>
        </p:nvSpPr>
        <p:spPr/>
        <p:txBody>
          <a:bodyPr/>
          <a:lstStyle/>
          <a:p>
            <a:r>
              <a:rPr lang="en-US" dirty="0">
                <a:latin typeface="Arial Narrow" panose="020B0606020202030204" pitchFamily="34" charset="0"/>
              </a:rPr>
              <a:t>Homeless Students</a:t>
            </a:r>
          </a:p>
        </p:txBody>
      </p:sp>
    </p:spTree>
    <p:extLst>
      <p:ext uri="{BB962C8B-B14F-4D97-AF65-F5344CB8AC3E}">
        <p14:creationId xmlns:p14="http://schemas.microsoft.com/office/powerpoint/2010/main" val="253695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7BAB-D71F-4E72-B8BB-37D8539FEB9B}"/>
              </a:ext>
            </a:extLst>
          </p:cNvPr>
          <p:cNvSpPr>
            <a:spLocks noGrp="1"/>
          </p:cNvSpPr>
          <p:nvPr>
            <p:ph type="title"/>
          </p:nvPr>
        </p:nvSpPr>
        <p:spPr/>
        <p:txBody>
          <a:bodyPr/>
          <a:lstStyle/>
          <a:p>
            <a:r>
              <a:rPr lang="en-US" dirty="0"/>
              <a:t>Create an </a:t>
            </a:r>
            <a:br>
              <a:rPr lang="en-US" dirty="0"/>
            </a:br>
            <a:r>
              <a:rPr lang="en-US" dirty="0"/>
              <a:t>FSA ID</a:t>
            </a:r>
          </a:p>
        </p:txBody>
      </p:sp>
      <p:sp>
        <p:nvSpPr>
          <p:cNvPr id="3" name="Content Placeholder 2">
            <a:extLst>
              <a:ext uri="{FF2B5EF4-FFF2-40B4-BE49-F238E27FC236}">
                <a16:creationId xmlns:a16="http://schemas.microsoft.com/office/drawing/2014/main" id="{F662DFDB-B2F9-4C56-A1EC-EF7A81F55568}"/>
              </a:ext>
            </a:extLst>
          </p:cNvPr>
          <p:cNvSpPr>
            <a:spLocks noGrp="1"/>
          </p:cNvSpPr>
          <p:nvPr>
            <p:ph idx="1"/>
          </p:nvPr>
        </p:nvSpPr>
        <p:spPr>
          <a:xfrm>
            <a:off x="6520928" y="1232005"/>
            <a:ext cx="4543847" cy="4095587"/>
          </a:xfrm>
        </p:spPr>
        <p:txBody>
          <a:bodyPr>
            <a:normAutofit/>
          </a:bodyPr>
          <a:lstStyle/>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Don’t allow anyone to create your FSA ID for you</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Don’t create an FSA ID for someone else</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Don’t share your FSA ID with anyone – not even your parents</a:t>
            </a:r>
          </a:p>
          <a:p>
            <a:pPr marL="800100" lvl="1" indent="-342900">
              <a:lnSpc>
                <a:spcPct val="108000"/>
              </a:lnSpc>
              <a:spcAft>
                <a:spcPts val="600"/>
              </a:spcAft>
              <a:buFont typeface="Courier New" panose="02070309020205020404" pitchFamily="49" charset="0"/>
              <a:buChar char="o"/>
            </a:pPr>
            <a:r>
              <a:rPr lang="en-US" sz="2000" i="0" dirty="0">
                <a:latin typeface="Arial Narrow" panose="020B0606020202030204" pitchFamily="34" charset="0"/>
              </a:rPr>
              <a:t>Your parents can access your FAFSA with their own FSA ID</a:t>
            </a:r>
          </a:p>
          <a:p>
            <a:pPr marL="800100" lvl="1" indent="-342900">
              <a:lnSpc>
                <a:spcPct val="108000"/>
              </a:lnSpc>
              <a:buFont typeface="Courier New" panose="02070309020205020404" pitchFamily="49" charset="0"/>
              <a:buChar char="o"/>
            </a:pPr>
            <a:r>
              <a:rPr lang="en-US" sz="2000" i="0" dirty="0">
                <a:latin typeface="Arial Narrow" panose="020B0606020202030204" pitchFamily="34" charset="0"/>
              </a:rPr>
              <a:t>More instructions in Module 4</a:t>
            </a:r>
          </a:p>
        </p:txBody>
      </p:sp>
      <p:sp>
        <p:nvSpPr>
          <p:cNvPr id="4" name="Footer Placeholder 3">
            <a:extLst>
              <a:ext uri="{FF2B5EF4-FFF2-40B4-BE49-F238E27FC236}">
                <a16:creationId xmlns:a16="http://schemas.microsoft.com/office/drawing/2014/main" id="{0B279DB9-C237-4AF7-8B5D-4B7712A0899C}"/>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D591ACB4-445F-4D2B-A723-413306BF9601}"/>
              </a:ext>
            </a:extLst>
          </p:cNvPr>
          <p:cNvSpPr>
            <a:spLocks noGrp="1"/>
          </p:cNvSpPr>
          <p:nvPr>
            <p:ph type="sldNum" sz="quarter" idx="12"/>
          </p:nvPr>
        </p:nvSpPr>
        <p:spPr>
          <a:xfrm>
            <a:off x="8833927" y="6479638"/>
            <a:ext cx="2860428" cy="365125"/>
          </a:xfrm>
        </p:spPr>
        <p:txBody>
          <a:bodyPr/>
          <a:lstStyle/>
          <a:p>
            <a:fld id="{95CBEC59-7FF9-4688-98DF-89832A0C9025}" type="slidenum">
              <a:rPr lang="en-US" sz="2000" smtClean="0">
                <a:latin typeface="Arial Narrow" panose="020B0606020202030204" pitchFamily="34" charset="0"/>
              </a:rPr>
              <a:t>8</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8CDBC052-9C1A-43A3-A634-75177388D6B9}"/>
              </a:ext>
            </a:extLst>
          </p:cNvPr>
          <p:cNvSpPr>
            <a:spLocks noGrp="1"/>
          </p:cNvSpPr>
          <p:nvPr>
            <p:ph type="subTitle" idx="13"/>
          </p:nvPr>
        </p:nvSpPr>
        <p:spPr/>
        <p:txBody>
          <a:bodyPr/>
          <a:lstStyle/>
          <a:p>
            <a:r>
              <a:rPr lang="en-US" dirty="0">
                <a:latin typeface="Arial Narrow" panose="020B0606020202030204" pitchFamily="34" charset="0"/>
              </a:rPr>
              <a:t>Additional Guidelines	</a:t>
            </a:r>
          </a:p>
        </p:txBody>
      </p:sp>
    </p:spTree>
    <p:extLst>
      <p:ext uri="{BB962C8B-B14F-4D97-AF65-F5344CB8AC3E}">
        <p14:creationId xmlns:p14="http://schemas.microsoft.com/office/powerpoint/2010/main" val="318188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F36C-7ACD-4CCB-8F1C-DC2DB29D4767}"/>
              </a:ext>
            </a:extLst>
          </p:cNvPr>
          <p:cNvSpPr>
            <a:spLocks noGrp="1"/>
          </p:cNvSpPr>
          <p:nvPr>
            <p:ph type="title"/>
          </p:nvPr>
        </p:nvSpPr>
        <p:spPr/>
        <p:txBody>
          <a:bodyPr/>
          <a:lstStyle/>
          <a:p>
            <a:r>
              <a:rPr lang="en-US" dirty="0"/>
              <a:t>Create an </a:t>
            </a:r>
            <a:br>
              <a:rPr lang="en-US" dirty="0"/>
            </a:br>
            <a:r>
              <a:rPr lang="en-US" dirty="0"/>
              <a:t>FSA ID</a:t>
            </a:r>
          </a:p>
        </p:txBody>
      </p:sp>
      <p:sp>
        <p:nvSpPr>
          <p:cNvPr id="3" name="Content Placeholder 2">
            <a:extLst>
              <a:ext uri="{FF2B5EF4-FFF2-40B4-BE49-F238E27FC236}">
                <a16:creationId xmlns:a16="http://schemas.microsoft.com/office/drawing/2014/main" id="{F4E10C80-0399-434A-97ED-5D28E3D444F8}"/>
              </a:ext>
            </a:extLst>
          </p:cNvPr>
          <p:cNvSpPr>
            <a:spLocks noGrp="1"/>
          </p:cNvSpPr>
          <p:nvPr>
            <p:ph idx="1"/>
          </p:nvPr>
        </p:nvSpPr>
        <p:spPr>
          <a:xfrm>
            <a:off x="6435202" y="1348303"/>
            <a:ext cx="5337697" cy="4329658"/>
          </a:xfrm>
        </p:spPr>
        <p:txBody>
          <a:bodyPr/>
          <a:lstStyle/>
          <a:p>
            <a:pPr>
              <a:lnSpc>
                <a:spcPct val="108000"/>
              </a:lnSpc>
              <a:spcAft>
                <a:spcPts val="600"/>
              </a:spcAft>
            </a:pPr>
            <a:r>
              <a:rPr lang="en-US" sz="2000" dirty="0">
                <a:latin typeface="Arial Narrow" panose="020B0606020202030204" pitchFamily="34" charset="0"/>
              </a:rPr>
              <a:t>If your parents do not have a Social Security Number, they can still create an FSA ID, but there will be alternative methods of confirming their identity.</a:t>
            </a:r>
          </a:p>
          <a:p>
            <a:pPr>
              <a:lnSpc>
                <a:spcPct val="108000"/>
              </a:lnSpc>
              <a:spcAft>
                <a:spcPts val="600"/>
              </a:spcAft>
            </a:pPr>
            <a:r>
              <a:rPr lang="en-US" sz="2000" dirty="0">
                <a:latin typeface="Arial Narrow" panose="020B0606020202030204" pitchFamily="34" charset="0"/>
              </a:rPr>
              <a:t>FSA will match their identity using TransUnion services to ask knowledge-based questions to help with identity verification. Examples of these questions may include:</a:t>
            </a:r>
          </a:p>
          <a:p>
            <a:pPr marL="800100" lvl="1" indent="-342900">
              <a:lnSpc>
                <a:spcPct val="108000"/>
              </a:lnSpc>
              <a:spcAft>
                <a:spcPts val="600"/>
              </a:spcAft>
              <a:buFont typeface="Arial" panose="020B0604020202020204" pitchFamily="34" charset="0"/>
              <a:buChar char="•"/>
            </a:pPr>
            <a:r>
              <a:rPr lang="en-US" sz="2100" i="0" dirty="0">
                <a:latin typeface="Arial Narrow" panose="020B0606020202030204" pitchFamily="34" charset="0"/>
              </a:rPr>
              <a:t>Current or former address</a:t>
            </a:r>
          </a:p>
          <a:p>
            <a:pPr marL="800100" lvl="1" indent="-342900">
              <a:lnSpc>
                <a:spcPct val="108000"/>
              </a:lnSpc>
              <a:spcAft>
                <a:spcPts val="600"/>
              </a:spcAft>
              <a:buFont typeface="Arial" panose="020B0604020202020204" pitchFamily="34" charset="0"/>
              <a:buChar char="•"/>
            </a:pPr>
            <a:r>
              <a:rPr lang="en-US" sz="2100" i="0" dirty="0">
                <a:latin typeface="Arial Narrow" panose="020B0606020202030204" pitchFamily="34" charset="0"/>
              </a:rPr>
              <a:t>A previous phone number</a:t>
            </a:r>
          </a:p>
          <a:p>
            <a:pPr marL="800100" lvl="1" indent="-342900">
              <a:lnSpc>
                <a:spcPct val="108000"/>
              </a:lnSpc>
              <a:spcAft>
                <a:spcPts val="600"/>
              </a:spcAft>
              <a:buFont typeface="Arial" panose="020B0604020202020204" pitchFamily="34" charset="0"/>
              <a:buChar char="•"/>
            </a:pPr>
            <a:r>
              <a:rPr lang="en-US" sz="2100" i="0" dirty="0">
                <a:latin typeface="Arial Narrow" panose="020B0606020202030204" pitchFamily="34" charset="0"/>
              </a:rPr>
              <a:t>A previous employer</a:t>
            </a:r>
          </a:p>
          <a:p>
            <a:pPr marL="800100" lvl="1" indent="-342900">
              <a:lnSpc>
                <a:spcPct val="108000"/>
              </a:lnSpc>
              <a:spcAft>
                <a:spcPts val="600"/>
              </a:spcAft>
              <a:buFont typeface="Arial" panose="020B0604020202020204" pitchFamily="34" charset="0"/>
              <a:buChar char="•"/>
            </a:pPr>
            <a:r>
              <a:rPr lang="en-US" sz="2100" i="0" dirty="0">
                <a:latin typeface="Arial Narrow" panose="020B0606020202030204" pitchFamily="34" charset="0"/>
              </a:rPr>
              <a:t>Details about a home or auto loan</a:t>
            </a:r>
          </a:p>
          <a:p>
            <a:endParaRPr lang="en-US" dirty="0"/>
          </a:p>
        </p:txBody>
      </p:sp>
      <p:sp>
        <p:nvSpPr>
          <p:cNvPr id="4" name="Footer Placeholder 3">
            <a:extLst>
              <a:ext uri="{FF2B5EF4-FFF2-40B4-BE49-F238E27FC236}">
                <a16:creationId xmlns:a16="http://schemas.microsoft.com/office/drawing/2014/main" id="{03E15C2D-8F8F-469B-A08C-08E8E7819A32}"/>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5CA5BF84-F7CB-4DB3-81C9-5389D8072B91}"/>
              </a:ext>
            </a:extLst>
          </p:cNvPr>
          <p:cNvSpPr>
            <a:spLocks noGrp="1"/>
          </p:cNvSpPr>
          <p:nvPr>
            <p:ph type="sldNum" sz="quarter" idx="12"/>
          </p:nvPr>
        </p:nvSpPr>
        <p:spPr>
          <a:xfrm>
            <a:off x="8925951" y="6492875"/>
            <a:ext cx="2743200" cy="365125"/>
          </a:xfrm>
        </p:spPr>
        <p:txBody>
          <a:bodyPr/>
          <a:lstStyle/>
          <a:p>
            <a:fld id="{95CBEC59-7FF9-4688-98DF-89832A0C9025}" type="slidenum">
              <a:rPr lang="en-US" sz="2000" smtClean="0">
                <a:latin typeface="Arial Narrow" panose="020B0606020202030204" pitchFamily="34" charset="0"/>
              </a:rPr>
              <a:t>9</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6DEDA891-8FE9-4E81-99BD-5FE37058995E}"/>
              </a:ext>
            </a:extLst>
          </p:cNvPr>
          <p:cNvSpPr>
            <a:spLocks noGrp="1"/>
          </p:cNvSpPr>
          <p:nvPr>
            <p:ph type="subTitle" idx="13"/>
          </p:nvPr>
        </p:nvSpPr>
        <p:spPr/>
        <p:txBody>
          <a:bodyPr/>
          <a:lstStyle/>
          <a:p>
            <a:r>
              <a:rPr lang="en-US" dirty="0">
                <a:latin typeface="Arial Narrow" panose="020B0606020202030204" pitchFamily="34" charset="0"/>
              </a:rPr>
              <a:t>Parents without SSN</a:t>
            </a:r>
          </a:p>
        </p:txBody>
      </p:sp>
    </p:spTree>
    <p:extLst>
      <p:ext uri="{BB962C8B-B14F-4D97-AF65-F5344CB8AC3E}">
        <p14:creationId xmlns:p14="http://schemas.microsoft.com/office/powerpoint/2010/main" val="1021692746"/>
      </p:ext>
    </p:extLst>
  </p:cSld>
  <p:clrMapOvr>
    <a:masterClrMapping/>
  </p:clrMapOvr>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2.xml><?xml version="1.0" encoding="utf-8"?>
<ds:datastoreItem xmlns:ds="http://schemas.openxmlformats.org/officeDocument/2006/customXml" ds:itemID="{4242AFFF-C96F-4C05-9045-3240A5329ECA}">
  <ds:schemaRefs>
    <ds:schemaRef ds:uri="16c05727-aa75-4e4a-9b5f-8a80a1165891"/>
    <ds:schemaRef ds:uri="http://schemas.microsoft.com/office/2006/documentManagement/types"/>
    <ds:schemaRef ds:uri="71af3243-3dd4-4a8d-8c0d-dd76da1f02a5"/>
    <ds:schemaRef ds:uri="http://schemas.microsoft.com/office/infopath/2007/PartnerControls"/>
    <ds:schemaRef ds:uri="http://purl.org/dc/dcmitype/"/>
    <ds:schemaRef ds:uri="http://www.w3.org/XML/1998/namespace"/>
    <ds:schemaRef ds:uri="http://schemas.openxmlformats.org/package/2006/metadata/core-properties"/>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0</TotalTime>
  <Words>978</Words>
  <Application>Microsoft Office PowerPoint</Application>
  <PresentationFormat>Widescreen</PresentationFormat>
  <Paragraphs>112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Avenir Next LT Pro</vt:lpstr>
      <vt:lpstr>Arial</vt:lpstr>
      <vt:lpstr>Calibri</vt:lpstr>
      <vt:lpstr>Courier New</vt:lpstr>
      <vt:lpstr>Arial Narrow</vt:lpstr>
      <vt:lpstr>Speak Pro</vt:lpstr>
      <vt:lpstr>Office Theme</vt:lpstr>
      <vt:lpstr>Tell Me About the FAFSA Answers to FAQs Regarding Federal Financial Aid for College  </vt:lpstr>
      <vt:lpstr>What is an FSA ID?</vt:lpstr>
      <vt:lpstr>What is an FSA ID?</vt:lpstr>
      <vt:lpstr>FSA ID Tips</vt:lpstr>
      <vt:lpstr>FSA ID</vt:lpstr>
      <vt:lpstr>One-Use Backup Code</vt:lpstr>
      <vt:lpstr>Create an   FSA ID </vt:lpstr>
      <vt:lpstr>Create an  FSA ID</vt:lpstr>
      <vt:lpstr>Create an  FSA ID</vt:lpstr>
      <vt:lpstr>Create an  FSA ID</vt:lpstr>
      <vt:lpstr>To create your FSA ID, go to:  StudentAid.gov  and choose to  Create Account.</vt:lpstr>
      <vt:lpstr>Quiz </vt:lpstr>
      <vt:lpstr>Quiz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2023-07-31T13:11:58Z</dcterms:created>
  <dcterms:modified xsi:type="dcterms:W3CDTF">2024-01-30T21:41:16Z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