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4"/>
  </p:sldMasterIdLst>
  <p:notesMasterIdLst>
    <p:notesMasterId r:id="rId19"/>
  </p:notesMasterIdLst>
  <p:handoutMasterIdLst>
    <p:handoutMasterId r:id="rId20"/>
  </p:handoutMasterIdLst>
  <p:sldIdLst>
    <p:sldId id="317" r:id="rId5"/>
    <p:sldId id="304" r:id="rId6"/>
    <p:sldId id="305" r:id="rId7"/>
    <p:sldId id="306" r:id="rId8"/>
    <p:sldId id="312" r:id="rId9"/>
    <p:sldId id="307" r:id="rId10"/>
    <p:sldId id="308" r:id="rId11"/>
    <p:sldId id="314" r:id="rId12"/>
    <p:sldId id="309" r:id="rId13"/>
    <p:sldId id="313" r:id="rId14"/>
    <p:sldId id="319" r:id="rId15"/>
    <p:sldId id="318" r:id="rId16"/>
    <p:sldId id="310" r:id="rId17"/>
    <p:sldId id="311" r:id="rId18"/>
  </p:sldIdLst>
  <p:sldSz cx="12192000" cy="6858000"/>
  <p:notesSz cx="6858000" cy="9144000"/>
  <p:embeddedFontLst>
    <p:embeddedFont>
      <p:font typeface="Arial Narrow" panose="020B0606020202030204" pitchFamily="34" charset="0"/>
      <p:regular r:id="rId21"/>
      <p:bold r:id="rId22"/>
      <p:italic r:id="rId23"/>
      <p:boldItalic r:id="rId24"/>
    </p:embeddedFont>
    <p:embeddedFont>
      <p:font typeface="Avenir Next LT Pro" panose="020B050402020202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Speak Pro" panose="020B0504020101020102"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9" autoAdjust="0"/>
  </p:normalViewPr>
  <p:slideViewPr>
    <p:cSldViewPr snapToGrid="0">
      <p:cViewPr varScale="1">
        <p:scale>
          <a:sx n="107" d="100"/>
          <a:sy n="107" d="100"/>
        </p:scale>
        <p:origin x="138" y="180"/>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1/30/2024</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1/30/2024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1/30/2024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1/30/2024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1/30/2024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1/30/2024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1/30/2024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1/30/2024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1/30/2024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1/30/2024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1/30/2024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1/30/2024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1/30/2024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1/30/2024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1/30/2024</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1/30/2024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1/30/2024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1/30/2024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1/30/2024</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hyperlink" Target="https://ucango2.org/publications/fafsa/Who_Needs_FSA_ID.pdf" TargetMode="External"/><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ucango2.org/publications/fafsa/FSA_ID.pdf"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ucango2.org/publications/fafsa/FSAIDworksheet-FAFSAstepsSpanish.pdf" TargetMode="External"/><Relationship Id="rId2" Type="http://schemas.openxmlformats.org/officeDocument/2006/relationships/hyperlink" Target="https://www.ucango2.org/publications/fafsa/FSAIDworksheet-FAFSAsteps.pdf" TargetMode="Externa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s://ucango2.org/publications/fafsa/DependencyQA.pdf"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ucango2.org/publications/fafsa/DependencyQA.pdf"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hyperlink" Target="https://ucango2.org/publications/fafsa/FSA_ID_NO_SSN.pdf"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ucango2.org/publications/fafsa/FSA_ID_NO_SSN.pdf"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ucango2.org/publications/fafsa/Who_Needs_FSA_ID.pdf"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6C911F6-4F45-4544-907C-35CD858AF21C}"/>
              </a:ext>
            </a:extLst>
          </p:cNvPr>
          <p:cNvSpPr>
            <a:spLocks noGrp="1"/>
          </p:cNvSpPr>
          <p:nvPr>
            <p:ph type="ftr" sz="quarter" idx="11"/>
          </p:nvPr>
        </p:nvSpPr>
        <p:spPr/>
        <p:txBody>
          <a:bodyPr/>
          <a:lstStyle/>
          <a:p>
            <a:r>
              <a:rPr lang="en-US"/>
              <a:t>Presentation Title</a:t>
            </a:r>
            <a:endParaRPr lang="en-US" dirty="0"/>
          </a:p>
        </p:txBody>
      </p:sp>
      <p:sp>
        <p:nvSpPr>
          <p:cNvPr id="6" name="Text Placeholder 5">
            <a:extLst>
              <a:ext uri="{FF2B5EF4-FFF2-40B4-BE49-F238E27FC236}">
                <a16:creationId xmlns:a16="http://schemas.microsoft.com/office/drawing/2014/main" id="{ED13037B-6C95-4E1E-8F0C-29492D4D27DF}"/>
              </a:ext>
            </a:extLst>
          </p:cNvPr>
          <p:cNvSpPr>
            <a:spLocks noGrp="1"/>
          </p:cNvSpPr>
          <p:nvPr>
            <p:ph type="body" sz="quarter" idx="14"/>
          </p:nvPr>
        </p:nvSpPr>
        <p:spPr/>
        <p:txBody>
          <a:bodyPr/>
          <a:lstStyle/>
          <a:p>
            <a:endParaRPr lang="en-US"/>
          </a:p>
        </p:txBody>
      </p:sp>
      <p:sp>
        <p:nvSpPr>
          <p:cNvPr id="9" name="Title 1">
            <a:extLst>
              <a:ext uri="{FF2B5EF4-FFF2-40B4-BE49-F238E27FC236}">
                <a16:creationId xmlns:a16="http://schemas.microsoft.com/office/drawing/2014/main" id="{0AF4F4C2-0ED9-48D0-B007-7F9DB39808AF}"/>
              </a:ext>
            </a:extLst>
          </p:cNvPr>
          <p:cNvSpPr txBox="1">
            <a:spLocks/>
          </p:cNvSpPr>
          <p:nvPr/>
        </p:nvSpPr>
        <p:spPr>
          <a:xfrm>
            <a:off x="1694226" y="6392096"/>
            <a:ext cx="8807116" cy="157135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dirty="0"/>
              <a:t>Tell Me About the FAFSA</a:t>
            </a:r>
            <a:br>
              <a:rPr lang="en-US" sz="5500" dirty="0"/>
            </a:br>
            <a:r>
              <a:rPr lang="en-US" sz="2600" dirty="0">
                <a:solidFill>
                  <a:schemeClr val="tx2"/>
                </a:solidFill>
                <a:latin typeface="Arial Narrow" panose="020B0606020202030204" pitchFamily="34" charset="0"/>
              </a:rPr>
              <a:t>Answers to FAQs Regarding Federal Financial Aid for College</a:t>
            </a:r>
            <a:br>
              <a:rPr lang="en-US" sz="6000" dirty="0">
                <a:solidFill>
                  <a:schemeClr val="tx2"/>
                </a:solidFill>
                <a:latin typeface="Arial Narrow" panose="020B0606020202030204" pitchFamily="34" charset="0"/>
              </a:rPr>
            </a:br>
            <a:endParaRPr lang="en-US" sz="6000" dirty="0">
              <a:solidFill>
                <a:schemeClr val="tx2"/>
              </a:solidFill>
              <a:latin typeface="Arial Narrow" panose="020B0606020202030204" pitchFamily="34" charset="0"/>
            </a:endParaRPr>
          </a:p>
          <a:p>
            <a:br>
              <a:rPr lang="en-US" sz="5500" dirty="0"/>
            </a:br>
            <a:endParaRPr lang="en-US" sz="5500" dirty="0"/>
          </a:p>
        </p:txBody>
      </p:sp>
      <p:sp>
        <p:nvSpPr>
          <p:cNvPr id="10" name="Rectangle 9">
            <a:extLst>
              <a:ext uri="{FF2B5EF4-FFF2-40B4-BE49-F238E27FC236}">
                <a16:creationId xmlns:a16="http://schemas.microsoft.com/office/drawing/2014/main" id="{816D761E-0CED-42C7-941F-3F382073C912}"/>
              </a:ext>
            </a:extLst>
          </p:cNvPr>
          <p:cNvSpPr/>
          <p:nvPr/>
        </p:nvSpPr>
        <p:spPr>
          <a:xfrm>
            <a:off x="1890775" y="5865259"/>
            <a:ext cx="914400" cy="274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33F89D6-C7FF-4B67-8870-5C692331554F}"/>
              </a:ext>
            </a:extLst>
          </p:cNvPr>
          <p:cNvPicPr>
            <a:picLocks noChangeAspect="1"/>
          </p:cNvPicPr>
          <p:nvPr/>
        </p:nvPicPr>
        <p:blipFill>
          <a:blip r:embed="rId2"/>
          <a:stretch>
            <a:fillRect/>
          </a:stretch>
        </p:blipFill>
        <p:spPr>
          <a:xfrm>
            <a:off x="1790832" y="6261011"/>
            <a:ext cx="1114286" cy="161905"/>
          </a:xfrm>
          <a:prstGeom prst="rect">
            <a:avLst/>
          </a:prstGeom>
        </p:spPr>
      </p:pic>
      <p:sp>
        <p:nvSpPr>
          <p:cNvPr id="11" name="Subtitle 2">
            <a:extLst>
              <a:ext uri="{FF2B5EF4-FFF2-40B4-BE49-F238E27FC236}">
                <a16:creationId xmlns:a16="http://schemas.microsoft.com/office/drawing/2014/main" id="{AB5F0829-DF69-4C22-B505-91DFD8B95C6F}"/>
              </a:ext>
            </a:extLst>
          </p:cNvPr>
          <p:cNvSpPr txBox="1">
            <a:spLocks/>
          </p:cNvSpPr>
          <p:nvPr/>
        </p:nvSpPr>
        <p:spPr>
          <a:xfrm>
            <a:off x="1790832" y="6060596"/>
            <a:ext cx="10315783" cy="13064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chemeClr val="tx2"/>
                </a:solidFill>
                <a:latin typeface="Arial Narrow" panose="020B0606020202030204" pitchFamily="34" charset="0"/>
              </a:rPr>
              <a:t>Learning Module 1: Gather Your Information</a:t>
            </a:r>
          </a:p>
        </p:txBody>
      </p:sp>
      <p:sp>
        <p:nvSpPr>
          <p:cNvPr id="13" name="Rectangle 12">
            <a:extLst>
              <a:ext uri="{FF2B5EF4-FFF2-40B4-BE49-F238E27FC236}">
                <a16:creationId xmlns:a16="http://schemas.microsoft.com/office/drawing/2014/main" id="{6221D25E-1B99-4A69-8D75-C6B31F5AD0CA}"/>
              </a:ext>
            </a:extLst>
          </p:cNvPr>
          <p:cNvSpPr/>
          <p:nvPr/>
        </p:nvSpPr>
        <p:spPr>
          <a:xfrm>
            <a:off x="1270965" y="4795411"/>
            <a:ext cx="91440" cy="2194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B5D0A81E-B5E1-44AC-8DDF-C41C22FE25FB}"/>
              </a:ext>
            </a:extLst>
          </p:cNvPr>
          <p:cNvSpPr txBox="1">
            <a:spLocks/>
          </p:cNvSpPr>
          <p:nvPr/>
        </p:nvSpPr>
        <p:spPr>
          <a:xfrm>
            <a:off x="-1083507" y="6351448"/>
            <a:ext cx="2414765" cy="1013103"/>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lang="en-US" sz="3000" b="1" i="0" kern="1200" dirty="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200" b="0" dirty="0">
                <a:solidFill>
                  <a:schemeClr val="bg1"/>
                </a:solidFill>
                <a:latin typeface="Arial Narrow" panose="020B0606020202030204" pitchFamily="34" charset="0"/>
              </a:rPr>
              <a:t>                2024-2025 </a:t>
            </a:r>
          </a:p>
        </p:txBody>
      </p:sp>
      <p:pic>
        <p:nvPicPr>
          <p:cNvPr id="3" name="Picture 2">
            <a:extLst>
              <a:ext uri="{FF2B5EF4-FFF2-40B4-BE49-F238E27FC236}">
                <a16:creationId xmlns:a16="http://schemas.microsoft.com/office/drawing/2014/main" id="{30405E7D-807E-45B0-B125-BBA77E877D62}"/>
              </a:ext>
            </a:extLst>
          </p:cNvPr>
          <p:cNvPicPr>
            <a:picLocks noChangeAspect="1"/>
          </p:cNvPicPr>
          <p:nvPr/>
        </p:nvPicPr>
        <p:blipFill>
          <a:blip r:embed="rId3"/>
          <a:stretch>
            <a:fillRect/>
          </a:stretch>
        </p:blipFill>
        <p:spPr>
          <a:xfrm>
            <a:off x="11606716" y="6234146"/>
            <a:ext cx="198945" cy="640080"/>
          </a:xfrm>
          <a:prstGeom prst="rect">
            <a:avLst/>
          </a:prstGeom>
        </p:spPr>
      </p:pic>
      <p:pic>
        <p:nvPicPr>
          <p:cNvPr id="16" name="Picture Placeholder 15">
            <a:extLst>
              <a:ext uri="{FF2B5EF4-FFF2-40B4-BE49-F238E27FC236}">
                <a16:creationId xmlns:a16="http://schemas.microsoft.com/office/drawing/2014/main" id="{592C014B-A27D-4708-8635-CBA60B173ED3}"/>
              </a:ext>
            </a:extLst>
          </p:cNvPr>
          <p:cNvPicPr>
            <a:picLocks noGrp="1" noChangeAspect="1"/>
          </p:cNvPicPr>
          <p:nvPr>
            <p:ph type="pic" sz="quarter" idx="15"/>
          </p:nvPr>
        </p:nvPicPr>
        <p:blipFill>
          <a:blip r:embed="rId4"/>
          <a:srcRect l="143" r="143"/>
          <a:stretch>
            <a:fillRect/>
          </a:stretch>
        </p:blipFill>
        <p:spPr>
          <a:prstGeom prst="rect">
            <a:avLst/>
          </a:prstGeom>
        </p:spPr>
      </p:pic>
      <p:pic>
        <p:nvPicPr>
          <p:cNvPr id="8" name="Picture 2" descr="E:\Communications\Logos\UCanGo2\UCG2._white_outline.gif">
            <a:extLst>
              <a:ext uri="{FF2B5EF4-FFF2-40B4-BE49-F238E27FC236}">
                <a16:creationId xmlns:a16="http://schemas.microsoft.com/office/drawing/2014/main" id="{7FD24184-DE71-47CA-98FA-74EC2A87E6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35" y="56098"/>
            <a:ext cx="3781551" cy="118872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F5DCA8B-D1FD-4828-905A-8E1FA3268DB1}"/>
              </a:ext>
            </a:extLst>
          </p:cNvPr>
          <p:cNvPicPr>
            <a:picLocks noChangeAspect="1"/>
          </p:cNvPicPr>
          <p:nvPr/>
        </p:nvPicPr>
        <p:blipFill>
          <a:blip r:embed="rId6"/>
          <a:stretch>
            <a:fillRect/>
          </a:stretch>
        </p:blipFill>
        <p:spPr>
          <a:xfrm>
            <a:off x="11000315" y="0"/>
            <a:ext cx="388654" cy="1470787"/>
          </a:xfrm>
          <a:prstGeom prst="rect">
            <a:avLst/>
          </a:prstGeom>
        </p:spPr>
      </p:pic>
    </p:spTree>
    <p:extLst>
      <p:ext uri="{BB962C8B-B14F-4D97-AF65-F5344CB8AC3E}">
        <p14:creationId xmlns:p14="http://schemas.microsoft.com/office/powerpoint/2010/main" val="122654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443F277A-1093-403E-B227-031B3A8CF71E}"/>
              </a:ext>
            </a:extLst>
          </p:cNvPr>
          <p:cNvPicPr>
            <a:picLocks noGrp="1" noChangeAspect="1"/>
          </p:cNvPicPr>
          <p:nvPr>
            <p:ph idx="1"/>
          </p:nvPr>
        </p:nvPicPr>
        <p:blipFill>
          <a:blip r:embed="rId2"/>
          <a:stretch>
            <a:fillRect/>
          </a:stretch>
        </p:blipFill>
        <p:spPr>
          <a:xfrm>
            <a:off x="308168" y="1310933"/>
            <a:ext cx="5486400" cy="4236134"/>
          </a:xfrm>
          <a:prstGeom prst="rect">
            <a:avLst/>
          </a:prstGeom>
          <a:ln>
            <a:solidFill>
              <a:schemeClr val="bg1"/>
            </a:solidFill>
          </a:ln>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D221B496-F3CB-428C-AFBE-115EFC297019}"/>
              </a:ext>
            </a:extLst>
          </p:cNvPr>
          <p:cNvSpPr>
            <a:spLocks noGrp="1"/>
          </p:cNvSpPr>
          <p:nvPr>
            <p:ph type="sldNum" sz="quarter" idx="12"/>
          </p:nvPr>
        </p:nvSpPr>
        <p:spPr>
          <a:xfrm>
            <a:off x="8921671" y="6492875"/>
            <a:ext cx="2743200" cy="365125"/>
          </a:xfrm>
        </p:spPr>
        <p:txBody>
          <a:bodyPr/>
          <a:lstStyle/>
          <a:p>
            <a:fld id="{95CBEC59-7FF9-4688-98DF-89832A0C9025}" type="slidenum">
              <a:rPr lang="en-US" sz="2000" smtClean="0">
                <a:latin typeface="Arial Narrow" panose="020B0606020202030204" pitchFamily="34" charset="0"/>
              </a:rPr>
              <a:t>10</a:t>
            </a:fld>
            <a:endParaRPr lang="en-US" sz="2000" dirty="0">
              <a:latin typeface="Arial Narrow" panose="020B0606020202030204" pitchFamily="34" charset="0"/>
            </a:endParaRPr>
          </a:p>
        </p:txBody>
      </p:sp>
      <p:sp>
        <p:nvSpPr>
          <p:cNvPr id="12" name="Rectangle 11">
            <a:extLst>
              <a:ext uri="{FF2B5EF4-FFF2-40B4-BE49-F238E27FC236}">
                <a16:creationId xmlns:a16="http://schemas.microsoft.com/office/drawing/2014/main" id="{A24D4BDB-51DA-4083-9CBA-F67D2FBE3EDC}"/>
              </a:ext>
            </a:extLst>
          </p:cNvPr>
          <p:cNvSpPr/>
          <p:nvPr/>
        </p:nvSpPr>
        <p:spPr>
          <a:xfrm>
            <a:off x="0" y="5887569"/>
            <a:ext cx="1900719" cy="408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A38E2BBC-9E2C-4F5E-8777-DDD279735CA1}"/>
              </a:ext>
            </a:extLst>
          </p:cNvPr>
          <p:cNvSpPr txBox="1">
            <a:spLocks/>
          </p:cNvSpPr>
          <p:nvPr/>
        </p:nvSpPr>
        <p:spPr>
          <a:xfrm>
            <a:off x="6397434" y="1719584"/>
            <a:ext cx="5297245" cy="312293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Font typeface="Arial" panose="020B0604020202020204" pitchFamily="34" charset="0"/>
              <a:buNone/>
              <a:defRPr sz="1600"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i="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i="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i="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i="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8000"/>
              </a:lnSpc>
              <a:spcAft>
                <a:spcPts val="600"/>
              </a:spcAft>
            </a:pPr>
            <a:r>
              <a:rPr lang="en-US" sz="2800" dirty="0">
                <a:latin typeface="Arial Narrow" panose="020B0606020202030204" pitchFamily="34" charset="0"/>
                <a:hlinkClick r:id="rId3"/>
              </a:rPr>
              <a:t>Who Needs a Federal Student  Aid ID?</a:t>
            </a:r>
            <a:endParaRPr lang="en-US" sz="2800" dirty="0">
              <a:latin typeface="Arial Narrow" panose="020B0606020202030204" pitchFamily="34" charset="0"/>
            </a:endParaRPr>
          </a:p>
          <a:p>
            <a:pPr>
              <a:lnSpc>
                <a:spcPct val="108000"/>
              </a:lnSpc>
              <a:spcAft>
                <a:spcPts val="600"/>
              </a:spcAft>
            </a:pPr>
            <a:endParaRPr lang="en-US" sz="800" dirty="0">
              <a:latin typeface="Arial Narrow" panose="020B0606020202030204" pitchFamily="34" charset="0"/>
            </a:endParaRPr>
          </a:p>
          <a:p>
            <a:pPr>
              <a:lnSpc>
                <a:spcPct val="108000"/>
              </a:lnSpc>
              <a:spcAft>
                <a:spcPts val="600"/>
              </a:spcAft>
            </a:pPr>
            <a:r>
              <a:rPr lang="en-US" sz="2200" dirty="0">
                <a:latin typeface="Arial Narrow" panose="020B0606020202030204" pitchFamily="34" charset="0"/>
              </a:rPr>
              <a:t>Follow the flowchart to determine if one or both of your parents may need to create an FSA ID to complete the FAFSA</a:t>
            </a:r>
          </a:p>
        </p:txBody>
      </p:sp>
    </p:spTree>
    <p:extLst>
      <p:ext uri="{BB962C8B-B14F-4D97-AF65-F5344CB8AC3E}">
        <p14:creationId xmlns:p14="http://schemas.microsoft.com/office/powerpoint/2010/main" val="239679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1F539-A14B-4443-A3B3-B973E23169E9}"/>
              </a:ext>
            </a:extLst>
          </p:cNvPr>
          <p:cNvSpPr>
            <a:spLocks noGrp="1"/>
          </p:cNvSpPr>
          <p:nvPr>
            <p:ph idx="1"/>
          </p:nvPr>
        </p:nvSpPr>
        <p:spPr>
          <a:xfrm>
            <a:off x="6531202" y="1472849"/>
            <a:ext cx="5212160" cy="3546949"/>
          </a:xfrm>
        </p:spPr>
        <p:txBody>
          <a:bodyPr>
            <a:normAutofit/>
          </a:bodyPr>
          <a:lstStyle/>
          <a:p>
            <a:pPr algn="ctr"/>
            <a:r>
              <a:rPr lang="en-US" sz="2800" dirty="0">
                <a:latin typeface="Arial Narrow" panose="020B0606020202030204" pitchFamily="34" charset="0"/>
                <a:hlinkClick r:id="rId2"/>
              </a:rPr>
              <a:t>Creating an FSA ID</a:t>
            </a:r>
            <a:endParaRPr lang="en-US" sz="2800" dirty="0">
              <a:latin typeface="Arial Narrow" panose="020B0606020202030204" pitchFamily="34" charset="0"/>
            </a:endParaRPr>
          </a:p>
          <a:p>
            <a:pPr algn="ctr"/>
            <a:endParaRPr lang="en-US" sz="2800" dirty="0">
              <a:latin typeface="Arial Narrow" panose="020B0606020202030204" pitchFamily="34" charset="0"/>
            </a:endParaRPr>
          </a:p>
          <a:p>
            <a:pPr>
              <a:spcAft>
                <a:spcPts val="600"/>
              </a:spcAft>
            </a:pPr>
            <a:r>
              <a:rPr lang="en-US" sz="2200" dirty="0">
                <a:latin typeface="Arial Narrow" panose="020B0606020202030204" pitchFamily="34" charset="0"/>
              </a:rPr>
              <a:t>Learn about the FSA ID, what it’s used for, and how to create one in order to complete and sign the FAFSA.</a:t>
            </a:r>
            <a:endParaRPr lang="en-US" sz="2800" dirty="0">
              <a:latin typeface="Arial Narrow" panose="020B0606020202030204" pitchFamily="34" charset="0"/>
            </a:endParaRPr>
          </a:p>
        </p:txBody>
      </p:sp>
      <p:sp>
        <p:nvSpPr>
          <p:cNvPr id="5" name="Slide Number Placeholder 4">
            <a:extLst>
              <a:ext uri="{FF2B5EF4-FFF2-40B4-BE49-F238E27FC236}">
                <a16:creationId xmlns:a16="http://schemas.microsoft.com/office/drawing/2014/main" id="{6B9C8F2F-69ED-48FB-88B9-8953B7DC9EBE}"/>
              </a:ext>
            </a:extLst>
          </p:cNvPr>
          <p:cNvSpPr>
            <a:spLocks noGrp="1"/>
          </p:cNvSpPr>
          <p:nvPr>
            <p:ph type="sldNum" sz="quarter" idx="12"/>
          </p:nvPr>
        </p:nvSpPr>
        <p:spPr>
          <a:xfrm>
            <a:off x="8912503" y="6474944"/>
            <a:ext cx="2743200" cy="365125"/>
          </a:xfrm>
        </p:spPr>
        <p:txBody>
          <a:bodyPr/>
          <a:lstStyle/>
          <a:p>
            <a:fld id="{95CBEC59-7FF9-4688-98DF-89832A0C9025}" type="slidenum">
              <a:rPr lang="en-US" sz="2000" smtClean="0">
                <a:latin typeface="Arial Narrow" panose="020B0606020202030204" pitchFamily="34" charset="0"/>
              </a:rPr>
              <a:t>11</a:t>
            </a:fld>
            <a:endParaRPr lang="en-US" sz="2000" dirty="0">
              <a:latin typeface="Arial Narrow" panose="020B0606020202030204" pitchFamily="34" charset="0"/>
            </a:endParaRPr>
          </a:p>
        </p:txBody>
      </p:sp>
      <p:sp>
        <p:nvSpPr>
          <p:cNvPr id="12" name="Rectangle 11">
            <a:extLst>
              <a:ext uri="{FF2B5EF4-FFF2-40B4-BE49-F238E27FC236}">
                <a16:creationId xmlns:a16="http://schemas.microsoft.com/office/drawing/2014/main" id="{BA8AF5DF-C0B5-4F6D-90B9-353817E0BDCC}"/>
              </a:ext>
            </a:extLst>
          </p:cNvPr>
          <p:cNvSpPr/>
          <p:nvPr/>
        </p:nvSpPr>
        <p:spPr>
          <a:xfrm>
            <a:off x="0" y="5925669"/>
            <a:ext cx="181852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983407C-17D2-4D12-8F20-403AB2A6FED4}"/>
              </a:ext>
            </a:extLst>
          </p:cNvPr>
          <p:cNvPicPr>
            <a:picLocks noChangeAspect="1"/>
          </p:cNvPicPr>
          <p:nvPr/>
        </p:nvPicPr>
        <p:blipFill>
          <a:blip r:embed="rId3"/>
          <a:stretch>
            <a:fillRect/>
          </a:stretch>
        </p:blipFill>
        <p:spPr>
          <a:xfrm>
            <a:off x="215442" y="1574449"/>
            <a:ext cx="5669280" cy="31785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7779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21B496-F3CB-428C-AFBE-115EFC297019}"/>
              </a:ext>
            </a:extLst>
          </p:cNvPr>
          <p:cNvSpPr>
            <a:spLocks noGrp="1"/>
          </p:cNvSpPr>
          <p:nvPr>
            <p:ph type="sldNum" sz="quarter" idx="12"/>
          </p:nvPr>
        </p:nvSpPr>
        <p:spPr>
          <a:xfrm>
            <a:off x="8921671" y="6492875"/>
            <a:ext cx="2743200" cy="365125"/>
          </a:xfrm>
        </p:spPr>
        <p:txBody>
          <a:bodyPr/>
          <a:lstStyle/>
          <a:p>
            <a:fld id="{95CBEC59-7FF9-4688-98DF-89832A0C9025}" type="slidenum">
              <a:rPr lang="en-US" sz="2000" smtClean="0">
                <a:latin typeface="Arial Narrow" panose="020B0606020202030204" pitchFamily="34" charset="0"/>
              </a:rPr>
              <a:t>12</a:t>
            </a:fld>
            <a:endParaRPr lang="en-US" sz="2000" dirty="0">
              <a:latin typeface="Arial Narrow" panose="020B0606020202030204" pitchFamily="34" charset="0"/>
            </a:endParaRPr>
          </a:p>
        </p:txBody>
      </p:sp>
      <p:sp>
        <p:nvSpPr>
          <p:cNvPr id="12" name="Rectangle 11">
            <a:extLst>
              <a:ext uri="{FF2B5EF4-FFF2-40B4-BE49-F238E27FC236}">
                <a16:creationId xmlns:a16="http://schemas.microsoft.com/office/drawing/2014/main" id="{A24D4BDB-51DA-4083-9CBA-F67D2FBE3EDC}"/>
              </a:ext>
            </a:extLst>
          </p:cNvPr>
          <p:cNvSpPr/>
          <p:nvPr/>
        </p:nvSpPr>
        <p:spPr>
          <a:xfrm>
            <a:off x="0" y="5887569"/>
            <a:ext cx="1900719" cy="408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A38E2BBC-9E2C-4F5E-8777-DDD279735CA1}"/>
              </a:ext>
            </a:extLst>
          </p:cNvPr>
          <p:cNvSpPr txBox="1">
            <a:spLocks/>
          </p:cNvSpPr>
          <p:nvPr/>
        </p:nvSpPr>
        <p:spPr>
          <a:xfrm>
            <a:off x="6559693" y="1187296"/>
            <a:ext cx="5297245" cy="312293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Font typeface="Arial" panose="020B0604020202020204" pitchFamily="34" charset="0"/>
              <a:buNone/>
              <a:defRPr sz="1600" i="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i="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i="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i="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i="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8000"/>
              </a:lnSpc>
              <a:spcAft>
                <a:spcPts val="600"/>
              </a:spcAft>
            </a:pPr>
            <a:r>
              <a:rPr lang="en-US" sz="2800" dirty="0">
                <a:latin typeface="Arial Narrow" panose="020B0606020202030204" pitchFamily="34" charset="0"/>
                <a:hlinkClick r:id="rId2"/>
              </a:rPr>
              <a:t>FSA ID Worksheets</a:t>
            </a:r>
            <a:endParaRPr lang="en-US" sz="2800" dirty="0">
              <a:latin typeface="Arial Narrow" panose="020B0606020202030204" pitchFamily="34" charset="0"/>
            </a:endParaRPr>
          </a:p>
          <a:p>
            <a:pPr>
              <a:lnSpc>
                <a:spcPct val="108000"/>
              </a:lnSpc>
              <a:spcAft>
                <a:spcPts val="600"/>
              </a:spcAft>
            </a:pPr>
            <a:endParaRPr lang="en-US" sz="1000" dirty="0">
              <a:latin typeface="Arial Narrow" panose="020B0606020202030204" pitchFamily="34" charset="0"/>
            </a:endParaRPr>
          </a:p>
          <a:p>
            <a:pPr marL="457200" indent="-457200">
              <a:lnSpc>
                <a:spcPct val="108000"/>
              </a:lnSpc>
              <a:spcAft>
                <a:spcPts val="600"/>
              </a:spcAft>
              <a:buFont typeface="Arial" panose="020B0604020202020204" pitchFamily="34" charset="0"/>
              <a:buChar char="•"/>
            </a:pPr>
            <a:r>
              <a:rPr lang="en-US" sz="2000" dirty="0">
                <a:latin typeface="Arial Narrow" panose="020B0606020202030204" pitchFamily="34" charset="0"/>
              </a:rPr>
              <a:t>The FSA ID Worksheet comes in English and </a:t>
            </a:r>
            <a:r>
              <a:rPr lang="en-US" sz="2000" dirty="0">
                <a:latin typeface="Arial Narrow" panose="020B0606020202030204" pitchFamily="34" charset="0"/>
                <a:hlinkClick r:id="rId3"/>
              </a:rPr>
              <a:t>Spanish</a:t>
            </a:r>
            <a:endParaRPr lang="en-US" sz="2000" dirty="0">
              <a:latin typeface="Arial Narrow" panose="020B0606020202030204" pitchFamily="34" charset="0"/>
            </a:endParaRPr>
          </a:p>
          <a:p>
            <a:pPr marL="457200" indent="-457200">
              <a:lnSpc>
                <a:spcPct val="108000"/>
              </a:lnSpc>
              <a:spcAft>
                <a:spcPts val="600"/>
              </a:spcAft>
              <a:buFont typeface="Arial" panose="020B0604020202020204" pitchFamily="34" charset="0"/>
              <a:buChar char="•"/>
            </a:pPr>
            <a:r>
              <a:rPr lang="en-US" sz="2000" dirty="0">
                <a:latin typeface="Arial Narrow" panose="020B0606020202030204" pitchFamily="34" charset="0"/>
              </a:rPr>
              <a:t>It’s a great way to keep track of the information you use to create your FSA ID</a:t>
            </a:r>
          </a:p>
          <a:p>
            <a:pPr marL="457200" indent="-457200">
              <a:lnSpc>
                <a:spcPct val="108000"/>
              </a:lnSpc>
              <a:spcAft>
                <a:spcPts val="600"/>
              </a:spcAft>
              <a:buFont typeface="Arial" panose="020B0604020202020204" pitchFamily="34" charset="0"/>
              <a:buChar char="•"/>
            </a:pPr>
            <a:endParaRPr lang="en-US" sz="2200" dirty="0">
              <a:latin typeface="Arial Narrow" panose="020B0606020202030204" pitchFamily="34" charset="0"/>
            </a:endParaRPr>
          </a:p>
        </p:txBody>
      </p:sp>
      <p:pic>
        <p:nvPicPr>
          <p:cNvPr id="6" name="Picture 5">
            <a:extLst>
              <a:ext uri="{FF2B5EF4-FFF2-40B4-BE49-F238E27FC236}">
                <a16:creationId xmlns:a16="http://schemas.microsoft.com/office/drawing/2014/main" id="{D12893FE-350C-4977-BF85-31D61FCF093F}"/>
              </a:ext>
            </a:extLst>
          </p:cNvPr>
          <p:cNvPicPr>
            <a:picLocks noChangeAspect="1"/>
          </p:cNvPicPr>
          <p:nvPr/>
        </p:nvPicPr>
        <p:blipFill>
          <a:blip r:embed="rId4"/>
          <a:stretch>
            <a:fillRect/>
          </a:stretch>
        </p:blipFill>
        <p:spPr>
          <a:xfrm>
            <a:off x="289802" y="265356"/>
            <a:ext cx="3675989" cy="4754880"/>
          </a:xfrm>
          <a:prstGeom prst="rect">
            <a:avLst/>
          </a:prstGeom>
          <a:ln>
            <a:solidFill>
              <a:schemeClr val="bg1"/>
            </a:solidFill>
          </a:ln>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7EF293AF-B02E-4EDB-92FF-B7B21FA06454}"/>
              </a:ext>
            </a:extLst>
          </p:cNvPr>
          <p:cNvPicPr>
            <a:picLocks noChangeAspect="1"/>
          </p:cNvPicPr>
          <p:nvPr/>
        </p:nvPicPr>
        <p:blipFill>
          <a:blip r:embed="rId5"/>
          <a:stretch>
            <a:fillRect/>
          </a:stretch>
        </p:blipFill>
        <p:spPr>
          <a:xfrm>
            <a:off x="2106884" y="1920557"/>
            <a:ext cx="3717814" cy="4754880"/>
          </a:xfrm>
          <a:prstGeom prst="rect">
            <a:avLst/>
          </a:prstGeom>
          <a:ln>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81661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9F19-3A83-4573-95DF-E55C0DF53A57}"/>
              </a:ext>
            </a:extLst>
          </p:cNvPr>
          <p:cNvSpPr>
            <a:spLocks noGrp="1"/>
          </p:cNvSpPr>
          <p:nvPr>
            <p:ph type="title"/>
          </p:nvPr>
        </p:nvSpPr>
        <p:spPr/>
        <p:txBody>
          <a:bodyPr/>
          <a:lstStyle/>
          <a:p>
            <a:r>
              <a:rPr lang="en-US" dirty="0"/>
              <a:t>Gathering Your Information	</a:t>
            </a:r>
          </a:p>
        </p:txBody>
      </p:sp>
      <p:sp>
        <p:nvSpPr>
          <p:cNvPr id="3" name="Content Placeholder 2">
            <a:extLst>
              <a:ext uri="{FF2B5EF4-FFF2-40B4-BE49-F238E27FC236}">
                <a16:creationId xmlns:a16="http://schemas.microsoft.com/office/drawing/2014/main" id="{6BA8E514-E2B0-435B-B139-8F0904DA7BC3}"/>
              </a:ext>
            </a:extLst>
          </p:cNvPr>
          <p:cNvSpPr>
            <a:spLocks noGrp="1"/>
          </p:cNvSpPr>
          <p:nvPr>
            <p:ph idx="1"/>
          </p:nvPr>
        </p:nvSpPr>
        <p:spPr>
          <a:xfrm>
            <a:off x="6520928" y="928673"/>
            <a:ext cx="5212160" cy="6087441"/>
          </a:xfrm>
        </p:spPr>
        <p:txBody>
          <a:bodyPr>
            <a:normAutofit/>
          </a:bodyPr>
          <a:lstStyle/>
          <a:p>
            <a:pPr>
              <a:spcAft>
                <a:spcPts val="600"/>
              </a:spcAft>
            </a:pPr>
            <a:r>
              <a:rPr lang="en-US" sz="2000" dirty="0">
                <a:latin typeface="Arial Narrow" panose="020B0606020202030204" pitchFamily="34" charset="0"/>
              </a:rPr>
              <a:t>Question 1: Which students are required to include their parents’ information on the FAFSA?</a:t>
            </a:r>
          </a:p>
          <a:p>
            <a:pPr marL="457200" indent="-457200">
              <a:spcAft>
                <a:spcPts val="600"/>
              </a:spcAft>
              <a:buFont typeface="+mj-lt"/>
              <a:buAutoNum type="alphaUcPeriod"/>
            </a:pPr>
            <a:r>
              <a:rPr lang="en-US" sz="2000" dirty="0">
                <a:latin typeface="Arial Narrow" panose="020B0606020202030204" pitchFamily="34" charset="0"/>
              </a:rPr>
              <a:t>Dependent Students</a:t>
            </a:r>
          </a:p>
          <a:p>
            <a:pPr marL="457200" indent="-457200">
              <a:buFont typeface="+mj-lt"/>
              <a:buAutoNum type="alphaUcPeriod"/>
            </a:pPr>
            <a:r>
              <a:rPr lang="en-US" sz="2000" dirty="0">
                <a:latin typeface="Arial Narrow" panose="020B0606020202030204" pitchFamily="34" charset="0"/>
              </a:rPr>
              <a:t>Independent Students</a:t>
            </a:r>
          </a:p>
          <a:p>
            <a:endParaRPr lang="en-US" sz="2000" dirty="0">
              <a:latin typeface="Arial Narrow" panose="020B0606020202030204" pitchFamily="34" charset="0"/>
            </a:endParaRPr>
          </a:p>
          <a:p>
            <a:pPr>
              <a:spcAft>
                <a:spcPts val="600"/>
              </a:spcAft>
            </a:pPr>
            <a:r>
              <a:rPr lang="en-US" sz="2000" dirty="0">
                <a:latin typeface="Arial Narrow" panose="020B0606020202030204" pitchFamily="34" charset="0"/>
              </a:rPr>
              <a:t>Question 2: Which of these will you need to have with you when you fill out your FAFSA?</a:t>
            </a:r>
          </a:p>
          <a:p>
            <a:pPr marL="457200" indent="-457200">
              <a:spcAft>
                <a:spcPts val="600"/>
              </a:spcAft>
              <a:buFont typeface="+mj-lt"/>
              <a:buAutoNum type="alphaUcPeriod"/>
            </a:pPr>
            <a:r>
              <a:rPr lang="en-US" sz="2000" dirty="0">
                <a:latin typeface="Arial Narrow" panose="020B0606020202030204" pitchFamily="34" charset="0"/>
              </a:rPr>
              <a:t>Amount of income earned from two years prior to the year you will attend college</a:t>
            </a:r>
          </a:p>
          <a:p>
            <a:pPr marL="457200" indent="-457200">
              <a:spcAft>
                <a:spcPts val="600"/>
              </a:spcAft>
              <a:buFont typeface="+mj-lt"/>
              <a:buAutoNum type="alphaUcPeriod"/>
            </a:pPr>
            <a:r>
              <a:rPr lang="en-US" sz="2000" dirty="0">
                <a:latin typeface="Arial Narrow" panose="020B0606020202030204" pitchFamily="34" charset="0"/>
              </a:rPr>
              <a:t>Credit card balance</a:t>
            </a:r>
          </a:p>
          <a:p>
            <a:pPr marL="457200" indent="-457200">
              <a:spcAft>
                <a:spcPts val="600"/>
              </a:spcAft>
              <a:buFont typeface="+mj-lt"/>
              <a:buAutoNum type="alphaUcPeriod"/>
            </a:pPr>
            <a:r>
              <a:rPr lang="en-US" sz="2000" dirty="0">
                <a:latin typeface="Arial Narrow" panose="020B0606020202030204" pitchFamily="34" charset="0"/>
              </a:rPr>
              <a:t>Your high school GPA</a:t>
            </a:r>
          </a:p>
          <a:p>
            <a:pPr marL="457200" indent="-457200">
              <a:buFont typeface="+mj-lt"/>
              <a:buAutoNum type="alphaUcPeriod"/>
            </a:pPr>
            <a:r>
              <a:rPr lang="en-US" sz="2000" dirty="0">
                <a:latin typeface="Arial Narrow" panose="020B0606020202030204" pitchFamily="34" charset="0"/>
              </a:rPr>
              <a:t>All of the above</a:t>
            </a:r>
          </a:p>
        </p:txBody>
      </p:sp>
      <p:sp>
        <p:nvSpPr>
          <p:cNvPr id="4" name="Footer Placeholder 3">
            <a:extLst>
              <a:ext uri="{FF2B5EF4-FFF2-40B4-BE49-F238E27FC236}">
                <a16:creationId xmlns:a16="http://schemas.microsoft.com/office/drawing/2014/main" id="{050C6F8D-38A8-4ACB-BAF3-3E5A59BF3F23}"/>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562927E7-BE54-4AA8-9E5C-DE4B3E108446}"/>
              </a:ext>
            </a:extLst>
          </p:cNvPr>
          <p:cNvSpPr>
            <a:spLocks noGrp="1"/>
          </p:cNvSpPr>
          <p:nvPr>
            <p:ph type="sldNum" sz="quarter" idx="12"/>
          </p:nvPr>
        </p:nvSpPr>
        <p:spPr>
          <a:xfrm>
            <a:off x="8907473" y="6492875"/>
            <a:ext cx="2743200" cy="365125"/>
          </a:xfrm>
        </p:spPr>
        <p:txBody>
          <a:bodyPr/>
          <a:lstStyle/>
          <a:p>
            <a:fld id="{95CBEC59-7FF9-4688-98DF-89832A0C9025}" type="slidenum">
              <a:rPr lang="en-US" sz="2000" smtClean="0">
                <a:latin typeface="Arial Narrow" panose="020B0606020202030204" pitchFamily="34" charset="0"/>
              </a:rPr>
              <a:t>13</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D4A2AA53-919A-4F06-9BA9-84F1754BDE21}"/>
              </a:ext>
            </a:extLst>
          </p:cNvPr>
          <p:cNvSpPr>
            <a:spLocks noGrp="1"/>
          </p:cNvSpPr>
          <p:nvPr>
            <p:ph type="subTitle" idx="13"/>
          </p:nvPr>
        </p:nvSpPr>
        <p:spPr/>
        <p:txBody>
          <a:bodyPr/>
          <a:lstStyle/>
          <a:p>
            <a:r>
              <a:rPr lang="en-US" dirty="0">
                <a:latin typeface="Arial Narrow" panose="020B0606020202030204" pitchFamily="34" charset="0"/>
              </a:rPr>
              <a:t>QUIZ!</a:t>
            </a:r>
          </a:p>
        </p:txBody>
      </p:sp>
    </p:spTree>
    <p:extLst>
      <p:ext uri="{BB962C8B-B14F-4D97-AF65-F5344CB8AC3E}">
        <p14:creationId xmlns:p14="http://schemas.microsoft.com/office/powerpoint/2010/main" val="4072311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C5BC-8177-462A-AD17-9B9DE2A3FE9B}"/>
              </a:ext>
            </a:extLst>
          </p:cNvPr>
          <p:cNvSpPr>
            <a:spLocks noGrp="1"/>
          </p:cNvSpPr>
          <p:nvPr>
            <p:ph type="title"/>
          </p:nvPr>
        </p:nvSpPr>
        <p:spPr/>
        <p:txBody>
          <a:bodyPr/>
          <a:lstStyle/>
          <a:p>
            <a:r>
              <a:rPr lang="en-US" dirty="0"/>
              <a:t>Gathering Your Information</a:t>
            </a:r>
          </a:p>
        </p:txBody>
      </p:sp>
      <p:sp>
        <p:nvSpPr>
          <p:cNvPr id="3" name="Content Placeholder 2">
            <a:extLst>
              <a:ext uri="{FF2B5EF4-FFF2-40B4-BE49-F238E27FC236}">
                <a16:creationId xmlns:a16="http://schemas.microsoft.com/office/drawing/2014/main" id="{D833F721-BA99-4108-87F1-1BB3029C3A7C}"/>
              </a:ext>
            </a:extLst>
          </p:cNvPr>
          <p:cNvSpPr>
            <a:spLocks noGrp="1"/>
          </p:cNvSpPr>
          <p:nvPr>
            <p:ph idx="1"/>
          </p:nvPr>
        </p:nvSpPr>
        <p:spPr>
          <a:xfrm>
            <a:off x="6520928" y="873303"/>
            <a:ext cx="5284079" cy="5509566"/>
          </a:xfrm>
        </p:spPr>
        <p:txBody>
          <a:bodyPr>
            <a:normAutofit/>
          </a:bodyPr>
          <a:lstStyle/>
          <a:p>
            <a:pPr>
              <a:lnSpc>
                <a:spcPct val="108000"/>
              </a:lnSpc>
              <a:spcAft>
                <a:spcPts val="600"/>
              </a:spcAft>
            </a:pPr>
            <a:r>
              <a:rPr lang="en-US" sz="2000" dirty="0">
                <a:latin typeface="Arial Narrow" panose="020B0606020202030204" pitchFamily="34" charset="0"/>
              </a:rPr>
              <a:t>Question 1: Which students are required to include their parents’ information on the FAFSA?</a:t>
            </a:r>
          </a:p>
          <a:p>
            <a:pPr marL="457200" indent="-457200">
              <a:lnSpc>
                <a:spcPct val="108000"/>
              </a:lnSpc>
              <a:buFont typeface="+mj-lt"/>
              <a:buAutoNum type="alphaUcPeriod"/>
            </a:pPr>
            <a:r>
              <a:rPr lang="en-US" sz="2000" dirty="0">
                <a:latin typeface="Arial Narrow" panose="020B0606020202030204" pitchFamily="34" charset="0"/>
              </a:rPr>
              <a:t>Dependent students</a:t>
            </a:r>
          </a:p>
          <a:p>
            <a:pPr>
              <a:lnSpc>
                <a:spcPct val="108000"/>
              </a:lnSpc>
            </a:pPr>
            <a:endParaRPr lang="en-US" sz="2000" dirty="0">
              <a:latin typeface="Arial Narrow" panose="020B0606020202030204" pitchFamily="34" charset="0"/>
            </a:endParaRPr>
          </a:p>
          <a:p>
            <a:pPr>
              <a:lnSpc>
                <a:spcPct val="108000"/>
              </a:lnSpc>
              <a:spcAft>
                <a:spcPts val="600"/>
              </a:spcAft>
            </a:pPr>
            <a:r>
              <a:rPr lang="en-US" sz="2000" dirty="0">
                <a:latin typeface="Arial Narrow" panose="020B0606020202030204" pitchFamily="34" charset="0"/>
              </a:rPr>
              <a:t>Question 2: Which of these will you need to have with you when you fill out your FAFSA?</a:t>
            </a:r>
          </a:p>
          <a:p>
            <a:pPr marL="457200" indent="-457200">
              <a:lnSpc>
                <a:spcPct val="108000"/>
              </a:lnSpc>
              <a:spcAft>
                <a:spcPts val="1200"/>
              </a:spcAft>
              <a:buAutoNum type="alphaUcPeriod"/>
            </a:pPr>
            <a:r>
              <a:rPr lang="en-US" sz="2000" dirty="0">
                <a:latin typeface="Arial Narrow" panose="020B0606020202030204" pitchFamily="34" charset="0"/>
              </a:rPr>
              <a:t>Amount of income earned from two years prior to the year you will attend college</a:t>
            </a:r>
            <a:endParaRPr lang="en-US" sz="800" dirty="0">
              <a:latin typeface="Arial Narrow" panose="020B0606020202030204" pitchFamily="34" charset="0"/>
            </a:endParaRPr>
          </a:p>
          <a:p>
            <a:pPr>
              <a:lnSpc>
                <a:spcPct val="108000"/>
              </a:lnSpc>
            </a:pPr>
            <a:r>
              <a:rPr lang="en-US" sz="2000" dirty="0">
                <a:latin typeface="Arial Narrow" panose="020B0606020202030204" pitchFamily="34" charset="0"/>
              </a:rPr>
              <a:t>The FAFSA will always ask for the amount of income you and your parents earned from two years prior to the year you will start college. For example, if you start college in the fall of 2024, you will provide income from 2022 on the FAFSA.</a:t>
            </a:r>
          </a:p>
          <a:p>
            <a:pPr marL="457200" indent="-457200">
              <a:buFont typeface="+mj-lt"/>
              <a:buAutoNum type="alphaUcPeriod"/>
            </a:pPr>
            <a:endParaRPr lang="en-US" sz="2000" b="1" dirty="0"/>
          </a:p>
          <a:p>
            <a:pPr marL="457200" indent="-457200">
              <a:buFont typeface="+mj-lt"/>
              <a:buAutoNum type="alphaUcPeriod"/>
            </a:pPr>
            <a:endParaRPr lang="en-US" sz="2000" b="1" dirty="0"/>
          </a:p>
        </p:txBody>
      </p:sp>
      <p:sp>
        <p:nvSpPr>
          <p:cNvPr id="4" name="Footer Placeholder 3">
            <a:extLst>
              <a:ext uri="{FF2B5EF4-FFF2-40B4-BE49-F238E27FC236}">
                <a16:creationId xmlns:a16="http://schemas.microsoft.com/office/drawing/2014/main" id="{5583575F-1EAF-42EF-89E3-FEB70DA0C50E}"/>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8A90566F-2D83-4F16-96E6-62F5FEEAC6DD}"/>
              </a:ext>
            </a:extLst>
          </p:cNvPr>
          <p:cNvSpPr>
            <a:spLocks noGrp="1"/>
          </p:cNvSpPr>
          <p:nvPr>
            <p:ph type="sldNum" sz="quarter" idx="12"/>
          </p:nvPr>
        </p:nvSpPr>
        <p:spPr>
          <a:xfrm>
            <a:off x="8923574" y="6483909"/>
            <a:ext cx="2743200" cy="365125"/>
          </a:xfrm>
        </p:spPr>
        <p:txBody>
          <a:bodyPr/>
          <a:lstStyle/>
          <a:p>
            <a:fld id="{95CBEC59-7FF9-4688-98DF-89832A0C9025}" type="slidenum">
              <a:rPr lang="en-US" sz="2000" smtClean="0">
                <a:latin typeface="Arial Narrow" panose="020B0606020202030204" pitchFamily="34" charset="0"/>
              </a:rPr>
              <a:t>14</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776E8E95-B4F6-470D-A93A-385BCAF3BDB5}"/>
              </a:ext>
            </a:extLst>
          </p:cNvPr>
          <p:cNvSpPr>
            <a:spLocks noGrp="1"/>
          </p:cNvSpPr>
          <p:nvPr>
            <p:ph type="subTitle" idx="13"/>
          </p:nvPr>
        </p:nvSpPr>
        <p:spPr/>
        <p:txBody>
          <a:bodyPr/>
          <a:lstStyle/>
          <a:p>
            <a:r>
              <a:rPr lang="en-US" dirty="0">
                <a:latin typeface="Arial Narrow" panose="020B0606020202030204" pitchFamily="34" charset="0"/>
              </a:rPr>
              <a:t>Answers!</a:t>
            </a:r>
          </a:p>
        </p:txBody>
      </p:sp>
      <p:sp>
        <p:nvSpPr>
          <p:cNvPr id="8" name="Oval 7">
            <a:extLst>
              <a:ext uri="{FF2B5EF4-FFF2-40B4-BE49-F238E27FC236}">
                <a16:creationId xmlns:a16="http://schemas.microsoft.com/office/drawing/2014/main" id="{B93470E2-F18C-42F9-B040-3DD8CC5A4014}"/>
              </a:ext>
            </a:extLst>
          </p:cNvPr>
          <p:cNvSpPr/>
          <p:nvPr/>
        </p:nvSpPr>
        <p:spPr>
          <a:xfrm>
            <a:off x="6450117" y="1684870"/>
            <a:ext cx="457200" cy="4572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CEB37A4-9E86-46ED-9040-BEE5D20B1E31}"/>
              </a:ext>
            </a:extLst>
          </p:cNvPr>
          <p:cNvSpPr/>
          <p:nvPr/>
        </p:nvSpPr>
        <p:spPr>
          <a:xfrm>
            <a:off x="6450117" y="3279799"/>
            <a:ext cx="457200" cy="4572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06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7044-EAF7-41B0-B70C-664D4CA0BEA6}"/>
              </a:ext>
            </a:extLst>
          </p:cNvPr>
          <p:cNvSpPr>
            <a:spLocks noGrp="1"/>
          </p:cNvSpPr>
          <p:nvPr>
            <p:ph type="title"/>
          </p:nvPr>
        </p:nvSpPr>
        <p:spPr/>
        <p:txBody>
          <a:bodyPr/>
          <a:lstStyle/>
          <a:p>
            <a:r>
              <a:rPr lang="en-US" dirty="0"/>
              <a:t>Gather Your Information</a:t>
            </a:r>
          </a:p>
        </p:txBody>
      </p:sp>
      <p:sp>
        <p:nvSpPr>
          <p:cNvPr id="3" name="Content Placeholder 2">
            <a:extLst>
              <a:ext uri="{FF2B5EF4-FFF2-40B4-BE49-F238E27FC236}">
                <a16:creationId xmlns:a16="http://schemas.microsoft.com/office/drawing/2014/main" id="{10895914-FFB3-42A0-90A2-59D19B9F2151}"/>
              </a:ext>
            </a:extLst>
          </p:cNvPr>
          <p:cNvSpPr>
            <a:spLocks noGrp="1"/>
          </p:cNvSpPr>
          <p:nvPr>
            <p:ph idx="1"/>
          </p:nvPr>
        </p:nvSpPr>
        <p:spPr>
          <a:xfrm>
            <a:off x="6520928" y="1134521"/>
            <a:ext cx="4538402" cy="3850108"/>
          </a:xfrm>
        </p:spPr>
        <p:txBody>
          <a:bodyPr>
            <a:normAutofit/>
          </a:bodyPr>
          <a:lstStyle/>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Your Social Security Number – best to have your card with you or your current Permanent Resident Card</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Your first and last names – exactly as they appear on your Social Security card</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Your date of birth</a:t>
            </a:r>
          </a:p>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Your complete address, including zip code</a:t>
            </a:r>
          </a:p>
          <a:p>
            <a:pPr marL="342900" indent="-342900">
              <a:lnSpc>
                <a:spcPct val="108000"/>
              </a:lnSpc>
              <a:buFont typeface="Arial" panose="020B0604020202020204" pitchFamily="34" charset="0"/>
              <a:buChar char="•"/>
            </a:pPr>
            <a:r>
              <a:rPr lang="en-US" sz="2000" dirty="0">
                <a:latin typeface="Arial Narrow" panose="020B0606020202030204" pitchFamily="34" charset="0"/>
              </a:rPr>
              <a:t>Your Federal Student Aid ID, or FSA ID (See Module 2 for more information)</a:t>
            </a:r>
          </a:p>
        </p:txBody>
      </p:sp>
      <p:sp>
        <p:nvSpPr>
          <p:cNvPr id="4" name="Footer Placeholder 3">
            <a:extLst>
              <a:ext uri="{FF2B5EF4-FFF2-40B4-BE49-F238E27FC236}">
                <a16:creationId xmlns:a16="http://schemas.microsoft.com/office/drawing/2014/main" id="{6832324F-C940-4C59-8BB8-6FDBDCF0C2FC}"/>
              </a:ext>
            </a:extLst>
          </p:cNvPr>
          <p:cNvSpPr>
            <a:spLocks noGrp="1"/>
          </p:cNvSpPr>
          <p:nvPr>
            <p:ph type="ftr" sz="quarter" idx="11"/>
          </p:nvPr>
        </p:nvSpPr>
        <p:spPr>
          <a:xfrm>
            <a:off x="599049" y="6370100"/>
            <a:ext cx="3256673" cy="365125"/>
          </a:xfrm>
        </p:spPr>
        <p:txBody>
          <a:bodyPr/>
          <a:lstStyle/>
          <a:p>
            <a:r>
              <a:rPr lang="en-US" sz="2400" dirty="0">
                <a:latin typeface="Arial Narrow" panose="020B0606020202030204" pitchFamily="34" charset="0"/>
              </a:rPr>
              <a:t>Tell Me About the FAFSA	</a:t>
            </a:r>
          </a:p>
        </p:txBody>
      </p:sp>
      <p:sp>
        <p:nvSpPr>
          <p:cNvPr id="5" name="Slide Number Placeholder 4">
            <a:extLst>
              <a:ext uri="{FF2B5EF4-FFF2-40B4-BE49-F238E27FC236}">
                <a16:creationId xmlns:a16="http://schemas.microsoft.com/office/drawing/2014/main" id="{C815DB31-D276-422D-BCFF-774BC8C6A4B2}"/>
              </a:ext>
            </a:extLst>
          </p:cNvPr>
          <p:cNvSpPr>
            <a:spLocks noGrp="1"/>
          </p:cNvSpPr>
          <p:nvPr>
            <p:ph type="sldNum" sz="quarter" idx="12"/>
          </p:nvPr>
        </p:nvSpPr>
        <p:spPr>
          <a:xfrm>
            <a:off x="8921468" y="6492875"/>
            <a:ext cx="2743200" cy="365125"/>
          </a:xfrm>
        </p:spPr>
        <p:txBody>
          <a:bodyPr/>
          <a:lstStyle/>
          <a:p>
            <a:r>
              <a:rPr lang="en-US" sz="2000" dirty="0">
                <a:latin typeface="Arial Narrow" panose="020B0606020202030204" pitchFamily="34" charset="0"/>
              </a:rPr>
              <a:t>7</a:t>
            </a:r>
          </a:p>
        </p:txBody>
      </p:sp>
      <p:sp>
        <p:nvSpPr>
          <p:cNvPr id="6" name="Subtitle 5">
            <a:extLst>
              <a:ext uri="{FF2B5EF4-FFF2-40B4-BE49-F238E27FC236}">
                <a16:creationId xmlns:a16="http://schemas.microsoft.com/office/drawing/2014/main" id="{995A110D-A426-4C86-94EF-98B8B9E6110B}"/>
              </a:ext>
            </a:extLst>
          </p:cNvPr>
          <p:cNvSpPr>
            <a:spLocks noGrp="1"/>
          </p:cNvSpPr>
          <p:nvPr>
            <p:ph type="subTitle" idx="13"/>
          </p:nvPr>
        </p:nvSpPr>
        <p:spPr>
          <a:xfrm>
            <a:off x="1527519" y="3279799"/>
            <a:ext cx="3555469" cy="1211519"/>
          </a:xfrm>
        </p:spPr>
        <p:txBody>
          <a:bodyPr>
            <a:noAutofit/>
          </a:bodyPr>
          <a:lstStyle/>
          <a:p>
            <a:r>
              <a:rPr lang="en-US" sz="2400" dirty="0">
                <a:latin typeface="Arial Narrow" panose="020B0606020202030204" pitchFamily="34" charset="0"/>
              </a:rPr>
              <a:t>You will need the following information to complete your FAFSA</a:t>
            </a:r>
          </a:p>
        </p:txBody>
      </p:sp>
      <p:sp>
        <p:nvSpPr>
          <p:cNvPr id="8" name="TextBox 7">
            <a:extLst>
              <a:ext uri="{FF2B5EF4-FFF2-40B4-BE49-F238E27FC236}">
                <a16:creationId xmlns:a16="http://schemas.microsoft.com/office/drawing/2014/main" id="{D8C5AAC1-6708-4922-846A-06B78D779891}"/>
              </a:ext>
            </a:extLst>
          </p:cNvPr>
          <p:cNvSpPr txBox="1"/>
          <p:nvPr/>
        </p:nvSpPr>
        <p:spPr>
          <a:xfrm flipH="1">
            <a:off x="6989121" y="5261814"/>
            <a:ext cx="4408713" cy="461665"/>
          </a:xfrm>
          <a:prstGeom prst="rect">
            <a:avLst/>
          </a:prstGeom>
          <a:noFill/>
        </p:spPr>
        <p:txBody>
          <a:bodyPr wrap="square" rtlCol="0">
            <a:spAutoFit/>
          </a:bodyPr>
          <a:lstStyle/>
          <a:p>
            <a:r>
              <a:rPr lang="en-US" sz="2400" i="1" dirty="0">
                <a:solidFill>
                  <a:schemeClr val="bg1"/>
                </a:solidFill>
                <a:latin typeface="Arial Narrow" panose="020B0606020202030204" pitchFamily="34" charset="0"/>
              </a:rPr>
              <a:t>That’s not all! Keep going!</a:t>
            </a:r>
          </a:p>
        </p:txBody>
      </p:sp>
    </p:spTree>
    <p:extLst>
      <p:ext uri="{BB962C8B-B14F-4D97-AF65-F5344CB8AC3E}">
        <p14:creationId xmlns:p14="http://schemas.microsoft.com/office/powerpoint/2010/main" val="424409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1605-7A36-43F8-8E3A-9B61B8F467E3}"/>
              </a:ext>
            </a:extLst>
          </p:cNvPr>
          <p:cNvSpPr>
            <a:spLocks noGrp="1"/>
          </p:cNvSpPr>
          <p:nvPr>
            <p:ph type="title"/>
          </p:nvPr>
        </p:nvSpPr>
        <p:spPr/>
        <p:txBody>
          <a:bodyPr/>
          <a:lstStyle/>
          <a:p>
            <a:r>
              <a:rPr lang="en-US" dirty="0"/>
              <a:t>Gather Your Information</a:t>
            </a:r>
          </a:p>
        </p:txBody>
      </p:sp>
      <p:sp>
        <p:nvSpPr>
          <p:cNvPr id="3" name="Content Placeholder 2">
            <a:extLst>
              <a:ext uri="{FF2B5EF4-FFF2-40B4-BE49-F238E27FC236}">
                <a16:creationId xmlns:a16="http://schemas.microsoft.com/office/drawing/2014/main" id="{9EA91FE9-76BB-422C-B4E6-97978998EE0C}"/>
              </a:ext>
            </a:extLst>
          </p:cNvPr>
          <p:cNvSpPr>
            <a:spLocks noGrp="1"/>
          </p:cNvSpPr>
          <p:nvPr>
            <p:ph idx="1"/>
          </p:nvPr>
        </p:nvSpPr>
        <p:spPr>
          <a:xfrm>
            <a:off x="6636915" y="1520400"/>
            <a:ext cx="4767400" cy="3976274"/>
          </a:xfrm>
        </p:spPr>
        <p:txBody>
          <a:bodyPr>
            <a:normAutofit/>
          </a:bodyPr>
          <a:lstStyle/>
          <a:p>
            <a:pPr marL="342900" indent="-342900">
              <a:lnSpc>
                <a:spcPct val="108000"/>
              </a:lnSpc>
              <a:spcAft>
                <a:spcPts val="600"/>
              </a:spcAft>
              <a:buFont typeface="Arial" panose="020B0604020202020204" pitchFamily="34" charset="0"/>
              <a:buChar char="•"/>
            </a:pPr>
            <a:r>
              <a:rPr lang="en-US" sz="2000" dirty="0">
                <a:latin typeface="Arial Narrow" panose="020B0606020202030204" pitchFamily="34" charset="0"/>
              </a:rPr>
              <a:t>Your total earned income for the year specified on the FAFSA, which will be two years prior to the year you begin college</a:t>
            </a:r>
          </a:p>
          <a:p>
            <a:pPr marL="800100" lvl="1" indent="-342900">
              <a:lnSpc>
                <a:spcPct val="108000"/>
              </a:lnSpc>
              <a:spcAft>
                <a:spcPts val="300"/>
              </a:spcAft>
              <a:buFont typeface="Courier New" panose="02070309020205020404" pitchFamily="49" charset="0"/>
              <a:buChar char="o"/>
            </a:pPr>
            <a:r>
              <a:rPr lang="en-US" sz="1900" i="0" dirty="0">
                <a:latin typeface="Arial Narrow" panose="020B0606020202030204" pitchFamily="34" charset="0"/>
              </a:rPr>
              <a:t>If you filed a tax return, bring a copy of it with you</a:t>
            </a:r>
          </a:p>
          <a:p>
            <a:pPr marL="800100" lvl="1" indent="-342900">
              <a:lnSpc>
                <a:spcPct val="108000"/>
              </a:lnSpc>
              <a:spcAft>
                <a:spcPts val="600"/>
              </a:spcAft>
              <a:buFont typeface="Courier New" panose="02070309020205020404" pitchFamily="49" charset="0"/>
              <a:buChar char="o"/>
            </a:pPr>
            <a:r>
              <a:rPr lang="en-US" sz="1900" i="0">
                <a:latin typeface="Arial Narrow" panose="020B0606020202030204" pitchFamily="34" charset="0"/>
              </a:rPr>
              <a:t>Bring your W-2s, </a:t>
            </a:r>
            <a:r>
              <a:rPr lang="en-US" sz="1900" i="0" dirty="0">
                <a:latin typeface="Arial Narrow" panose="020B0606020202030204" pitchFamily="34" charset="0"/>
              </a:rPr>
              <a:t>be prepared to report an estimate of all earned income for the year</a:t>
            </a:r>
          </a:p>
          <a:p>
            <a:pPr marL="342900" indent="-342900">
              <a:lnSpc>
                <a:spcPct val="108000"/>
              </a:lnSpc>
              <a:buFont typeface="Arial" panose="020B0604020202020204" pitchFamily="34" charset="0"/>
              <a:buChar char="•"/>
            </a:pPr>
            <a:r>
              <a:rPr lang="en-US" sz="2000" dirty="0">
                <a:latin typeface="Arial Narrow" panose="020B0606020202030204" pitchFamily="34" charset="0"/>
              </a:rPr>
              <a:t>Your current balance of cash, savings, and checking accounts</a:t>
            </a:r>
          </a:p>
        </p:txBody>
      </p:sp>
      <p:sp>
        <p:nvSpPr>
          <p:cNvPr id="4" name="Footer Placeholder 3">
            <a:extLst>
              <a:ext uri="{FF2B5EF4-FFF2-40B4-BE49-F238E27FC236}">
                <a16:creationId xmlns:a16="http://schemas.microsoft.com/office/drawing/2014/main" id="{549340EC-60C8-422D-ACFD-177DA7EA9021}"/>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9F49C89B-7357-4AE9-B3D2-D5A7EF176F06}"/>
              </a:ext>
            </a:extLst>
          </p:cNvPr>
          <p:cNvSpPr>
            <a:spLocks noGrp="1"/>
          </p:cNvSpPr>
          <p:nvPr>
            <p:ph type="sldNum" sz="quarter" idx="12"/>
          </p:nvPr>
        </p:nvSpPr>
        <p:spPr>
          <a:xfrm>
            <a:off x="8905645" y="6492875"/>
            <a:ext cx="2743200" cy="365125"/>
          </a:xfrm>
        </p:spPr>
        <p:txBody>
          <a:bodyPr/>
          <a:lstStyle/>
          <a:p>
            <a:fld id="{95CBEC59-7FF9-4688-98DF-89832A0C9025}" type="slidenum">
              <a:rPr lang="en-US" sz="2000" smtClean="0">
                <a:latin typeface="Arial Narrow" panose="020B0606020202030204" pitchFamily="34" charset="0"/>
              </a:rPr>
              <a:t>3</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43190126-9940-475A-92E5-431EF33E7B9A}"/>
              </a:ext>
            </a:extLst>
          </p:cNvPr>
          <p:cNvSpPr>
            <a:spLocks noGrp="1"/>
          </p:cNvSpPr>
          <p:nvPr>
            <p:ph type="subTitle" idx="13"/>
          </p:nvPr>
        </p:nvSpPr>
        <p:spPr/>
        <p:txBody>
          <a:bodyPr>
            <a:normAutofit/>
          </a:bodyPr>
          <a:lstStyle/>
          <a:p>
            <a:r>
              <a:rPr lang="en-US" sz="2400" dirty="0">
                <a:latin typeface="Arial Narrow" panose="020B0606020202030204" pitchFamily="34" charset="0"/>
              </a:rPr>
              <a:t>Don’t forget these!</a:t>
            </a:r>
          </a:p>
        </p:txBody>
      </p:sp>
    </p:spTree>
    <p:extLst>
      <p:ext uri="{BB962C8B-B14F-4D97-AF65-F5344CB8AC3E}">
        <p14:creationId xmlns:p14="http://schemas.microsoft.com/office/powerpoint/2010/main" val="9726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E3F1-BB94-455C-AFCE-D3C864929378}"/>
              </a:ext>
            </a:extLst>
          </p:cNvPr>
          <p:cNvSpPr>
            <a:spLocks noGrp="1"/>
          </p:cNvSpPr>
          <p:nvPr>
            <p:ph type="title"/>
          </p:nvPr>
        </p:nvSpPr>
        <p:spPr/>
        <p:txBody>
          <a:bodyPr/>
          <a:lstStyle/>
          <a:p>
            <a:r>
              <a:rPr lang="en-US" dirty="0"/>
              <a:t>Gather Your Information</a:t>
            </a:r>
          </a:p>
        </p:txBody>
      </p:sp>
      <p:sp>
        <p:nvSpPr>
          <p:cNvPr id="3" name="Content Placeholder 2">
            <a:extLst>
              <a:ext uri="{FF2B5EF4-FFF2-40B4-BE49-F238E27FC236}">
                <a16:creationId xmlns:a16="http://schemas.microsoft.com/office/drawing/2014/main" id="{05492EBC-CC21-4603-8071-34F60651AA66}"/>
              </a:ext>
            </a:extLst>
          </p:cNvPr>
          <p:cNvSpPr>
            <a:spLocks noGrp="1"/>
          </p:cNvSpPr>
          <p:nvPr>
            <p:ph idx="1"/>
          </p:nvPr>
        </p:nvSpPr>
        <p:spPr>
          <a:xfrm>
            <a:off x="6439012" y="1394850"/>
            <a:ext cx="5138115" cy="3769897"/>
          </a:xfrm>
        </p:spPr>
        <p:txBody>
          <a:bodyPr>
            <a:normAutofit/>
          </a:bodyPr>
          <a:lstStyle/>
          <a:p>
            <a:pPr marL="457200" indent="-457200">
              <a:lnSpc>
                <a:spcPct val="108000"/>
              </a:lnSpc>
              <a:buFont typeface="Arial" panose="020B0604020202020204" pitchFamily="34" charset="0"/>
              <a:buChar char="•"/>
            </a:pPr>
            <a:r>
              <a:rPr lang="en-US" sz="2000" dirty="0">
                <a:latin typeface="Arial Narrow" panose="020B0606020202030204" pitchFamily="34" charset="0"/>
              </a:rPr>
              <a:t>If you’re a </a:t>
            </a:r>
            <a:r>
              <a:rPr lang="en-US" sz="2000" i="1" dirty="0">
                <a:latin typeface="Arial Narrow" panose="020B0606020202030204" pitchFamily="34" charset="0"/>
              </a:rPr>
              <a:t>dependent</a:t>
            </a:r>
            <a:r>
              <a:rPr lang="en-US" sz="2000" dirty="0">
                <a:latin typeface="Arial Narrow" panose="020B0606020202030204" pitchFamily="34" charset="0"/>
              </a:rPr>
              <a:t> student, you will need to provide parental information on the FAFSA</a:t>
            </a:r>
          </a:p>
          <a:p>
            <a:pPr>
              <a:lnSpc>
                <a:spcPct val="108000"/>
              </a:lnSpc>
            </a:pPr>
            <a:endParaRPr lang="en-US" sz="900" dirty="0">
              <a:latin typeface="Arial Narrow" panose="020B0606020202030204" pitchFamily="34" charset="0"/>
            </a:endParaRPr>
          </a:p>
          <a:p>
            <a:pPr marL="457200" indent="-457200">
              <a:lnSpc>
                <a:spcPct val="108000"/>
              </a:lnSpc>
              <a:buFont typeface="Arial" panose="020B0604020202020204" pitchFamily="34" charset="0"/>
              <a:buChar char="•"/>
            </a:pPr>
            <a:r>
              <a:rPr lang="en-US" sz="2000" dirty="0">
                <a:latin typeface="Arial Narrow" panose="020B0606020202030204" pitchFamily="34" charset="0"/>
              </a:rPr>
              <a:t>If you’re an </a:t>
            </a:r>
            <a:r>
              <a:rPr lang="en-US" sz="2000" i="1" dirty="0">
                <a:latin typeface="Arial Narrow" panose="020B0606020202030204" pitchFamily="34" charset="0"/>
              </a:rPr>
              <a:t>independent</a:t>
            </a:r>
            <a:r>
              <a:rPr lang="en-US" sz="2000" dirty="0">
                <a:latin typeface="Arial Narrow" panose="020B0606020202030204" pitchFamily="34" charset="0"/>
              </a:rPr>
              <a:t> student, you will have to provide only your information and that of a spouse, if you’re married</a:t>
            </a:r>
          </a:p>
          <a:p>
            <a:pPr marL="457200" indent="-457200">
              <a:lnSpc>
                <a:spcPct val="108000"/>
              </a:lnSpc>
              <a:buFont typeface="Arial" panose="020B0604020202020204" pitchFamily="34" charset="0"/>
              <a:buChar char="•"/>
            </a:pPr>
            <a:endParaRPr lang="en-US" sz="2000" dirty="0">
              <a:latin typeface="Arial Narrow" panose="020B0606020202030204" pitchFamily="34" charset="0"/>
            </a:endParaRPr>
          </a:p>
          <a:p>
            <a:pPr>
              <a:lnSpc>
                <a:spcPct val="108000"/>
              </a:lnSpc>
            </a:pPr>
            <a:r>
              <a:rPr lang="en-US" sz="2000" dirty="0">
                <a:latin typeface="Arial Narrow" panose="020B0606020202030204" pitchFamily="34" charset="0"/>
              </a:rPr>
              <a:t>To help you determine your dependency status, see UCanGo2’s </a:t>
            </a:r>
            <a:r>
              <a:rPr lang="en-US" sz="2000" dirty="0">
                <a:latin typeface="Arial Narrow" panose="020B0606020202030204" pitchFamily="34" charset="0"/>
                <a:hlinkClick r:id="rId2"/>
              </a:rPr>
              <a:t>Dependency Questionnaire</a:t>
            </a:r>
            <a:r>
              <a:rPr lang="en-US" sz="2000" dirty="0">
                <a:latin typeface="Arial Narrow" panose="020B0606020202030204" pitchFamily="34" charset="0"/>
              </a:rPr>
              <a:t>.</a:t>
            </a:r>
          </a:p>
        </p:txBody>
      </p:sp>
      <p:sp>
        <p:nvSpPr>
          <p:cNvPr id="4" name="Footer Placeholder 3">
            <a:extLst>
              <a:ext uri="{FF2B5EF4-FFF2-40B4-BE49-F238E27FC236}">
                <a16:creationId xmlns:a16="http://schemas.microsoft.com/office/drawing/2014/main" id="{3098D36F-49E2-4C03-8D89-B4236DAB40C1}"/>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4D4FE3CB-6E44-411F-931A-FCA27E6CB194}"/>
              </a:ext>
            </a:extLst>
          </p:cNvPr>
          <p:cNvSpPr>
            <a:spLocks noGrp="1"/>
          </p:cNvSpPr>
          <p:nvPr>
            <p:ph type="sldNum" sz="quarter" idx="12"/>
          </p:nvPr>
        </p:nvSpPr>
        <p:spPr>
          <a:xfrm>
            <a:off x="8923574" y="6492875"/>
            <a:ext cx="2743200" cy="365125"/>
          </a:xfrm>
        </p:spPr>
        <p:txBody>
          <a:bodyPr/>
          <a:lstStyle/>
          <a:p>
            <a:fld id="{95CBEC59-7FF9-4688-98DF-89832A0C9025}" type="slidenum">
              <a:rPr lang="en-US" sz="2000" smtClean="0">
                <a:latin typeface="Arial Narrow" panose="020B0606020202030204" pitchFamily="34" charset="0"/>
              </a:rPr>
              <a:t>4</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973305F2-E043-42DA-B6EA-8BBE022F1E98}"/>
              </a:ext>
            </a:extLst>
          </p:cNvPr>
          <p:cNvSpPr>
            <a:spLocks noGrp="1"/>
          </p:cNvSpPr>
          <p:nvPr>
            <p:ph type="subTitle" idx="13"/>
          </p:nvPr>
        </p:nvSpPr>
        <p:spPr/>
        <p:txBody>
          <a:bodyPr>
            <a:noAutofit/>
          </a:bodyPr>
          <a:lstStyle/>
          <a:p>
            <a:pPr>
              <a:lnSpc>
                <a:spcPct val="108000"/>
              </a:lnSpc>
              <a:spcAft>
                <a:spcPts val="600"/>
              </a:spcAft>
            </a:pPr>
            <a:r>
              <a:rPr lang="en-US" sz="2400" dirty="0">
                <a:latin typeface="Arial Narrow" panose="020B0606020202030204" pitchFamily="34" charset="0"/>
              </a:rPr>
              <a:t>You may also need to provide your parent’s information on your FAFSA</a:t>
            </a:r>
          </a:p>
        </p:txBody>
      </p:sp>
    </p:spTree>
    <p:extLst>
      <p:ext uri="{BB962C8B-B14F-4D97-AF65-F5344CB8AC3E}">
        <p14:creationId xmlns:p14="http://schemas.microsoft.com/office/powerpoint/2010/main" val="335967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92EBC-CC21-4603-8071-34F60651AA66}"/>
              </a:ext>
            </a:extLst>
          </p:cNvPr>
          <p:cNvSpPr>
            <a:spLocks noGrp="1"/>
          </p:cNvSpPr>
          <p:nvPr>
            <p:ph idx="1"/>
          </p:nvPr>
        </p:nvSpPr>
        <p:spPr>
          <a:xfrm>
            <a:off x="6209061" y="891415"/>
            <a:ext cx="5879702" cy="5224325"/>
          </a:xfrm>
        </p:spPr>
        <p:txBody>
          <a:bodyPr>
            <a:normAutofit/>
          </a:bodyPr>
          <a:lstStyle/>
          <a:p>
            <a:pPr algn="ctr">
              <a:lnSpc>
                <a:spcPct val="108000"/>
              </a:lnSpc>
            </a:pPr>
            <a:r>
              <a:rPr lang="en-US" sz="2800" dirty="0">
                <a:latin typeface="Arial Narrow" panose="020B0606020202030204" pitchFamily="34" charset="0"/>
              </a:rPr>
              <a:t> </a:t>
            </a:r>
            <a:r>
              <a:rPr lang="en-US" sz="2800" dirty="0">
                <a:latin typeface="Arial Narrow" panose="020B0606020202030204" pitchFamily="34" charset="0"/>
                <a:hlinkClick r:id="rId2"/>
              </a:rPr>
              <a:t>UCanGo2 Dependency Questionnaire</a:t>
            </a:r>
            <a:endParaRPr lang="en-US" sz="2800" dirty="0">
              <a:latin typeface="Arial Narrow" panose="020B0606020202030204" pitchFamily="34" charset="0"/>
            </a:endParaRPr>
          </a:p>
          <a:p>
            <a:pPr algn="ctr">
              <a:lnSpc>
                <a:spcPct val="108000"/>
              </a:lnSpc>
            </a:pPr>
            <a:endParaRPr lang="en-US" sz="1400" dirty="0">
              <a:latin typeface="Arial Narrow" panose="020B0606020202030204" pitchFamily="34" charset="0"/>
            </a:endParaRPr>
          </a:p>
          <a:p>
            <a:pPr marL="800100" lvl="1" indent="-342900">
              <a:lnSpc>
                <a:spcPct val="108000"/>
              </a:lnSpc>
              <a:spcAft>
                <a:spcPts val="600"/>
              </a:spcAft>
              <a:buFont typeface="Arial" panose="020B0604020202020204" pitchFamily="34" charset="0"/>
              <a:buChar char="•"/>
            </a:pPr>
            <a:r>
              <a:rPr lang="en-US" sz="2000" i="0" dirty="0">
                <a:latin typeface="Arial Narrow" panose="020B0606020202030204" pitchFamily="34" charset="0"/>
              </a:rPr>
              <a:t>Determine if you’ll be considered dependent or independent when completing the FAFSA</a:t>
            </a:r>
          </a:p>
          <a:p>
            <a:pPr marL="800100" lvl="1" indent="-342900">
              <a:lnSpc>
                <a:spcPct val="108000"/>
              </a:lnSpc>
              <a:spcAft>
                <a:spcPts val="600"/>
              </a:spcAft>
              <a:buFont typeface="Arial" panose="020B0604020202020204" pitchFamily="34" charset="0"/>
              <a:buChar char="•"/>
            </a:pPr>
            <a:r>
              <a:rPr lang="en-US" sz="2000" i="0" dirty="0">
                <a:latin typeface="Arial Narrow" panose="020B0606020202030204" pitchFamily="34" charset="0"/>
              </a:rPr>
              <a:t>If you answer ‘YES’ to one question, you’ll be considered an independent student</a:t>
            </a:r>
          </a:p>
          <a:p>
            <a:pPr marL="800100" lvl="1" indent="-342900">
              <a:lnSpc>
                <a:spcPct val="108000"/>
              </a:lnSpc>
              <a:spcAft>
                <a:spcPts val="600"/>
              </a:spcAft>
              <a:buFont typeface="Arial" panose="020B0604020202020204" pitchFamily="34" charset="0"/>
              <a:buChar char="•"/>
            </a:pPr>
            <a:r>
              <a:rPr lang="en-US" sz="2000" i="0" dirty="0">
                <a:latin typeface="Arial Narrow" panose="020B0606020202030204" pitchFamily="34" charset="0"/>
              </a:rPr>
              <a:t>Independent students don’t need to provide parental information on the FAFSA</a:t>
            </a:r>
          </a:p>
          <a:p>
            <a:pPr marL="800100" lvl="1" indent="-342900">
              <a:lnSpc>
                <a:spcPct val="108000"/>
              </a:lnSpc>
              <a:spcAft>
                <a:spcPts val="600"/>
              </a:spcAft>
              <a:buFont typeface="Arial" panose="020B0604020202020204" pitchFamily="34" charset="0"/>
              <a:buChar char="•"/>
            </a:pPr>
            <a:r>
              <a:rPr lang="en-US" sz="2000" i="0" dirty="0">
                <a:latin typeface="Arial Narrow" panose="020B0606020202030204" pitchFamily="34" charset="0"/>
              </a:rPr>
              <a:t>Dependent students will provide parental information on the FAFSA</a:t>
            </a:r>
          </a:p>
          <a:p>
            <a:pPr marL="800100" lvl="1" indent="-342900">
              <a:lnSpc>
                <a:spcPct val="108000"/>
              </a:lnSpc>
              <a:spcAft>
                <a:spcPts val="600"/>
              </a:spcAft>
              <a:buFont typeface="Arial" panose="020B0604020202020204" pitchFamily="34" charset="0"/>
              <a:buChar char="•"/>
            </a:pPr>
            <a:r>
              <a:rPr lang="en-US" sz="2000" i="0" dirty="0">
                <a:latin typeface="Arial Narrow" panose="020B0606020202030204" pitchFamily="34" charset="0"/>
              </a:rPr>
              <a:t>If you cannot provide parental information, please follow the directions on the FAFSA</a:t>
            </a:r>
          </a:p>
        </p:txBody>
      </p:sp>
      <p:sp>
        <p:nvSpPr>
          <p:cNvPr id="5" name="Slide Number Placeholder 4">
            <a:extLst>
              <a:ext uri="{FF2B5EF4-FFF2-40B4-BE49-F238E27FC236}">
                <a16:creationId xmlns:a16="http://schemas.microsoft.com/office/drawing/2014/main" id="{4D4FE3CB-6E44-411F-931A-FCA27E6CB194}"/>
              </a:ext>
            </a:extLst>
          </p:cNvPr>
          <p:cNvSpPr>
            <a:spLocks noGrp="1"/>
          </p:cNvSpPr>
          <p:nvPr>
            <p:ph type="sldNum" sz="quarter" idx="12"/>
          </p:nvPr>
        </p:nvSpPr>
        <p:spPr>
          <a:xfrm>
            <a:off x="8899356" y="6492557"/>
            <a:ext cx="2743200" cy="365125"/>
          </a:xfrm>
        </p:spPr>
        <p:txBody>
          <a:bodyPr/>
          <a:lstStyle/>
          <a:p>
            <a:fld id="{95CBEC59-7FF9-4688-98DF-89832A0C9025}" type="slidenum">
              <a:rPr lang="en-US" sz="2000" smtClean="0">
                <a:latin typeface="Arial Narrow" panose="020B0606020202030204" pitchFamily="34" charset="0"/>
              </a:rPr>
              <a:t>5</a:t>
            </a:fld>
            <a:endParaRPr lang="en-US" sz="2000" dirty="0">
              <a:latin typeface="Arial Narrow" panose="020B0606020202030204" pitchFamily="34" charset="0"/>
            </a:endParaRPr>
          </a:p>
        </p:txBody>
      </p:sp>
      <p:sp>
        <p:nvSpPr>
          <p:cNvPr id="12" name="Rectangle 11">
            <a:extLst>
              <a:ext uri="{FF2B5EF4-FFF2-40B4-BE49-F238E27FC236}">
                <a16:creationId xmlns:a16="http://schemas.microsoft.com/office/drawing/2014/main" id="{CEEB899B-8531-4302-92FD-546F24A3D6FB}"/>
              </a:ext>
            </a:extLst>
          </p:cNvPr>
          <p:cNvSpPr/>
          <p:nvPr/>
        </p:nvSpPr>
        <p:spPr>
          <a:xfrm>
            <a:off x="0" y="5887092"/>
            <a:ext cx="206510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B42717F-F337-46A4-BD9B-93555C983D95}"/>
              </a:ext>
            </a:extLst>
          </p:cNvPr>
          <p:cNvPicPr>
            <a:picLocks noChangeAspect="1"/>
          </p:cNvPicPr>
          <p:nvPr/>
        </p:nvPicPr>
        <p:blipFill>
          <a:blip r:embed="rId3"/>
          <a:stretch>
            <a:fillRect/>
          </a:stretch>
        </p:blipFill>
        <p:spPr>
          <a:xfrm>
            <a:off x="712004" y="548957"/>
            <a:ext cx="4586907" cy="5943600"/>
          </a:xfrm>
          <a:prstGeom prst="rect">
            <a:avLst/>
          </a:prstGeom>
          <a:ln>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6647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75C4-6EAC-47AC-93AB-2F9B959C49D4}"/>
              </a:ext>
            </a:extLst>
          </p:cNvPr>
          <p:cNvSpPr>
            <a:spLocks noGrp="1"/>
          </p:cNvSpPr>
          <p:nvPr>
            <p:ph type="title"/>
          </p:nvPr>
        </p:nvSpPr>
        <p:spPr/>
        <p:txBody>
          <a:bodyPr/>
          <a:lstStyle/>
          <a:p>
            <a:r>
              <a:rPr lang="en-US" dirty="0"/>
              <a:t>Gathering Your Information</a:t>
            </a:r>
          </a:p>
        </p:txBody>
      </p:sp>
      <p:sp>
        <p:nvSpPr>
          <p:cNvPr id="3" name="Content Placeholder 2">
            <a:extLst>
              <a:ext uri="{FF2B5EF4-FFF2-40B4-BE49-F238E27FC236}">
                <a16:creationId xmlns:a16="http://schemas.microsoft.com/office/drawing/2014/main" id="{40E10FE2-DCDF-440D-B2A2-7B0EBAFBB425}"/>
              </a:ext>
            </a:extLst>
          </p:cNvPr>
          <p:cNvSpPr>
            <a:spLocks noGrp="1"/>
          </p:cNvSpPr>
          <p:nvPr>
            <p:ph idx="1"/>
          </p:nvPr>
        </p:nvSpPr>
        <p:spPr>
          <a:xfrm>
            <a:off x="6520928" y="1100857"/>
            <a:ext cx="4994554" cy="5743074"/>
          </a:xfrm>
        </p:spPr>
        <p:txBody>
          <a:bodyPr>
            <a:normAutofit/>
          </a:bodyPr>
          <a:lstStyle/>
          <a:p>
            <a:pPr>
              <a:lnSpc>
                <a:spcPct val="108000"/>
              </a:lnSpc>
              <a:spcAft>
                <a:spcPts val="600"/>
              </a:spcAft>
            </a:pPr>
            <a:r>
              <a:rPr lang="en-US" sz="2000" dirty="0">
                <a:latin typeface="Arial Narrow" panose="020B0606020202030204" pitchFamily="34" charset="0"/>
              </a:rPr>
              <a:t>Parents of dependent students will also need to provide the information listed in the previous slides  for the student.</a:t>
            </a:r>
          </a:p>
          <a:p>
            <a:pPr>
              <a:lnSpc>
                <a:spcPct val="108000"/>
              </a:lnSpc>
            </a:pPr>
            <a:r>
              <a:rPr lang="en-US" sz="2000" dirty="0">
                <a:latin typeface="Arial Narrow" panose="020B0606020202030204" pitchFamily="34" charset="0"/>
              </a:rPr>
              <a:t>In addition, they’ll need to report:</a:t>
            </a:r>
          </a:p>
          <a:p>
            <a:pPr marL="800100" lvl="1" indent="-342900">
              <a:lnSpc>
                <a:spcPct val="108000"/>
              </a:lnSpc>
              <a:spcAft>
                <a:spcPts val="600"/>
              </a:spcAft>
              <a:buFont typeface="Arial" panose="020B0604020202020204" pitchFamily="34" charset="0"/>
              <a:buChar char="•"/>
            </a:pPr>
            <a:r>
              <a:rPr lang="en-US" sz="1900" i="0" dirty="0">
                <a:latin typeface="Arial Narrow" panose="020B0606020202030204" pitchFamily="34" charset="0"/>
              </a:rPr>
              <a:t>Current marital status</a:t>
            </a:r>
          </a:p>
          <a:p>
            <a:pPr marL="800100" lvl="1" indent="-342900">
              <a:lnSpc>
                <a:spcPct val="108000"/>
              </a:lnSpc>
              <a:spcAft>
                <a:spcPts val="600"/>
              </a:spcAft>
              <a:buFont typeface="Arial" panose="020B0604020202020204" pitchFamily="34" charset="0"/>
              <a:buChar char="•"/>
            </a:pPr>
            <a:r>
              <a:rPr lang="en-US" sz="1900" i="0" dirty="0">
                <a:latin typeface="Arial Narrow" panose="020B0606020202030204" pitchFamily="34" charset="0"/>
              </a:rPr>
              <a:t>Net worth of current investments</a:t>
            </a:r>
          </a:p>
          <a:p>
            <a:pPr marL="800100" lvl="1" indent="-342900">
              <a:lnSpc>
                <a:spcPct val="108000"/>
              </a:lnSpc>
              <a:spcAft>
                <a:spcPts val="600"/>
              </a:spcAft>
              <a:buFont typeface="Arial" panose="020B0604020202020204" pitchFamily="34" charset="0"/>
              <a:buChar char="•"/>
            </a:pPr>
            <a:r>
              <a:rPr lang="en-US" sz="1900" i="0" dirty="0">
                <a:latin typeface="Arial Narrow" panose="020B0606020202030204" pitchFamily="34" charset="0"/>
              </a:rPr>
              <a:t>Current business and farm value, value of stocks, bonds, and real estate (excluding your primary residence)</a:t>
            </a:r>
          </a:p>
          <a:p>
            <a:pPr marL="800100" lvl="1" indent="-342900">
              <a:lnSpc>
                <a:spcPct val="108000"/>
              </a:lnSpc>
              <a:buFont typeface="Arial" panose="020B0604020202020204" pitchFamily="34" charset="0"/>
              <a:buChar char="•"/>
            </a:pPr>
            <a:r>
              <a:rPr lang="en-US" sz="1900" i="0" dirty="0">
                <a:latin typeface="Arial Narrow" panose="020B0606020202030204" pitchFamily="34" charset="0"/>
              </a:rPr>
              <a:t>Total child support received for the year</a:t>
            </a:r>
          </a:p>
        </p:txBody>
      </p:sp>
      <p:sp>
        <p:nvSpPr>
          <p:cNvPr id="4" name="Footer Placeholder 3">
            <a:extLst>
              <a:ext uri="{FF2B5EF4-FFF2-40B4-BE49-F238E27FC236}">
                <a16:creationId xmlns:a16="http://schemas.microsoft.com/office/drawing/2014/main" id="{2CA00C4C-8EDF-40D6-8F2C-AC47453E5EE8}"/>
              </a:ext>
            </a:extLst>
          </p:cNvPr>
          <p:cNvSpPr>
            <a:spLocks noGrp="1"/>
          </p:cNvSpPr>
          <p:nvPr>
            <p:ph type="ftr" sz="quarter" idx="11"/>
          </p:nvPr>
        </p:nvSpPr>
        <p:spPr>
          <a:xfrm>
            <a:off x="676518" y="6228051"/>
            <a:ext cx="3256673" cy="365125"/>
          </a:xfrm>
        </p:spPr>
        <p:txBody>
          <a:bodyPr/>
          <a:lstStyle/>
          <a:p>
            <a:r>
              <a:rPr lang="en-US" sz="2400" dirty="0">
                <a:latin typeface="Arial Narrow" panose="020B0606020202030204" pitchFamily="34" charset="0"/>
              </a:rPr>
              <a:t>Tell Me About the FAFSA</a:t>
            </a:r>
            <a:r>
              <a:rPr lang="en-US" dirty="0"/>
              <a:t>	</a:t>
            </a:r>
          </a:p>
        </p:txBody>
      </p:sp>
      <p:sp>
        <p:nvSpPr>
          <p:cNvPr id="5" name="Slide Number Placeholder 4">
            <a:extLst>
              <a:ext uri="{FF2B5EF4-FFF2-40B4-BE49-F238E27FC236}">
                <a16:creationId xmlns:a16="http://schemas.microsoft.com/office/drawing/2014/main" id="{31DD9171-492E-427D-8A2A-A987272A86B9}"/>
              </a:ext>
            </a:extLst>
          </p:cNvPr>
          <p:cNvSpPr>
            <a:spLocks noGrp="1"/>
          </p:cNvSpPr>
          <p:nvPr>
            <p:ph type="sldNum" sz="quarter" idx="12"/>
          </p:nvPr>
        </p:nvSpPr>
        <p:spPr>
          <a:xfrm>
            <a:off x="8917067" y="6478806"/>
            <a:ext cx="2743200" cy="365125"/>
          </a:xfrm>
        </p:spPr>
        <p:txBody>
          <a:bodyPr/>
          <a:lstStyle/>
          <a:p>
            <a:fld id="{95CBEC59-7FF9-4688-98DF-89832A0C9025}" type="slidenum">
              <a:rPr lang="en-US" sz="2000" smtClean="0">
                <a:latin typeface="Arial Narrow" panose="020B0606020202030204" pitchFamily="34" charset="0"/>
              </a:rPr>
              <a:t>6</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516CE925-048F-4B57-B058-1037D00B4645}"/>
              </a:ext>
            </a:extLst>
          </p:cNvPr>
          <p:cNvSpPr>
            <a:spLocks noGrp="1"/>
          </p:cNvSpPr>
          <p:nvPr>
            <p:ph type="subTitle" idx="13"/>
          </p:nvPr>
        </p:nvSpPr>
        <p:spPr/>
        <p:txBody>
          <a:bodyPr>
            <a:noAutofit/>
          </a:bodyPr>
          <a:lstStyle/>
          <a:p>
            <a:r>
              <a:rPr lang="en-US" sz="2400" dirty="0">
                <a:latin typeface="Arial Narrow" panose="020B0606020202030204" pitchFamily="34" charset="0"/>
              </a:rPr>
              <a:t>You’ll need to gather some of your parents’ information, too!</a:t>
            </a:r>
          </a:p>
        </p:txBody>
      </p:sp>
    </p:spTree>
    <p:extLst>
      <p:ext uri="{BB962C8B-B14F-4D97-AF65-F5344CB8AC3E}">
        <p14:creationId xmlns:p14="http://schemas.microsoft.com/office/powerpoint/2010/main" val="85981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4617-A3BF-4B84-BFEF-DEE1D01F0292}"/>
              </a:ext>
            </a:extLst>
          </p:cNvPr>
          <p:cNvSpPr>
            <a:spLocks noGrp="1"/>
          </p:cNvSpPr>
          <p:nvPr>
            <p:ph type="title"/>
          </p:nvPr>
        </p:nvSpPr>
        <p:spPr/>
        <p:txBody>
          <a:bodyPr/>
          <a:lstStyle/>
          <a:p>
            <a:r>
              <a:rPr lang="en-US" dirty="0"/>
              <a:t>Gathering Your Information	</a:t>
            </a:r>
          </a:p>
        </p:txBody>
      </p:sp>
      <p:sp>
        <p:nvSpPr>
          <p:cNvPr id="3" name="Content Placeholder 2">
            <a:extLst>
              <a:ext uri="{FF2B5EF4-FFF2-40B4-BE49-F238E27FC236}">
                <a16:creationId xmlns:a16="http://schemas.microsoft.com/office/drawing/2014/main" id="{99F1F539-A14B-4443-A3B3-B973E23169E9}"/>
              </a:ext>
            </a:extLst>
          </p:cNvPr>
          <p:cNvSpPr>
            <a:spLocks noGrp="1"/>
          </p:cNvSpPr>
          <p:nvPr>
            <p:ph idx="1"/>
          </p:nvPr>
        </p:nvSpPr>
        <p:spPr>
          <a:xfrm>
            <a:off x="6520928" y="1600404"/>
            <a:ext cx="5072023" cy="3546949"/>
          </a:xfrm>
        </p:spPr>
        <p:txBody>
          <a:bodyPr>
            <a:normAutofit/>
          </a:bodyPr>
          <a:lstStyle/>
          <a:p>
            <a:pPr>
              <a:lnSpc>
                <a:spcPct val="118000"/>
              </a:lnSpc>
            </a:pPr>
            <a:r>
              <a:rPr lang="en-US" sz="2000" dirty="0">
                <a:latin typeface="Arial Narrow" panose="020B0606020202030204" pitchFamily="34" charset="0"/>
              </a:rPr>
              <a:t>A parent without a Social Security Number (SSN) can fill out the FAFSA for their student. The SSN field will be blank and disabled on the FAFSA form if the parent indicates they don’t have an SSN.</a:t>
            </a:r>
          </a:p>
          <a:p>
            <a:pPr>
              <a:lnSpc>
                <a:spcPct val="108000"/>
              </a:lnSpc>
            </a:pPr>
            <a:endParaRPr lang="en-US" sz="2000" dirty="0">
              <a:latin typeface="Arial Narrow" panose="020B0606020202030204" pitchFamily="34" charset="0"/>
            </a:endParaRPr>
          </a:p>
          <a:p>
            <a:pPr>
              <a:lnSpc>
                <a:spcPct val="108000"/>
              </a:lnSpc>
            </a:pPr>
            <a:r>
              <a:rPr lang="en-US" sz="2000" dirty="0">
                <a:latin typeface="Arial Narrow" panose="020B0606020202030204" pitchFamily="34" charset="0"/>
              </a:rPr>
              <a:t>Parents without SSNs are now required to create an FSA ID. See information on the creation process </a:t>
            </a:r>
            <a:r>
              <a:rPr lang="en-US" sz="2000" dirty="0">
                <a:latin typeface="Arial Narrow" panose="020B0606020202030204" pitchFamily="34" charset="0"/>
                <a:hlinkClick r:id="rId2"/>
              </a:rPr>
              <a:t>here</a:t>
            </a:r>
            <a:r>
              <a:rPr lang="en-US" sz="2000" dirty="0">
                <a:latin typeface="Arial Narrow" panose="020B0606020202030204" pitchFamily="34" charset="0"/>
              </a:rPr>
              <a:t>. </a:t>
            </a:r>
          </a:p>
          <a:p>
            <a:endParaRPr lang="en-US" sz="800" dirty="0">
              <a:latin typeface="Arial Narrow" panose="020B0606020202030204" pitchFamily="34" charset="0"/>
            </a:endParaRPr>
          </a:p>
        </p:txBody>
      </p:sp>
      <p:sp>
        <p:nvSpPr>
          <p:cNvPr id="4" name="Footer Placeholder 3">
            <a:extLst>
              <a:ext uri="{FF2B5EF4-FFF2-40B4-BE49-F238E27FC236}">
                <a16:creationId xmlns:a16="http://schemas.microsoft.com/office/drawing/2014/main" id="{F8D3ECE5-FB62-4309-A398-BE11B3F1D0E9}"/>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6B9C8F2F-69ED-48FB-88B9-8953B7DC9EBE}"/>
              </a:ext>
            </a:extLst>
          </p:cNvPr>
          <p:cNvSpPr>
            <a:spLocks noGrp="1"/>
          </p:cNvSpPr>
          <p:nvPr>
            <p:ph type="sldNum" sz="quarter" idx="12"/>
          </p:nvPr>
        </p:nvSpPr>
        <p:spPr>
          <a:xfrm>
            <a:off x="8912504" y="6492875"/>
            <a:ext cx="2743200" cy="365125"/>
          </a:xfrm>
        </p:spPr>
        <p:txBody>
          <a:bodyPr/>
          <a:lstStyle/>
          <a:p>
            <a:fld id="{95CBEC59-7FF9-4688-98DF-89832A0C9025}" type="slidenum">
              <a:rPr lang="en-US" sz="2000" smtClean="0">
                <a:latin typeface="Arial Narrow" panose="020B0606020202030204" pitchFamily="34" charset="0"/>
              </a:rPr>
              <a:t>7</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342831D7-3395-4FA3-A3E6-DB465D914670}"/>
              </a:ext>
            </a:extLst>
          </p:cNvPr>
          <p:cNvSpPr>
            <a:spLocks noGrp="1"/>
          </p:cNvSpPr>
          <p:nvPr>
            <p:ph type="subTitle" idx="13"/>
          </p:nvPr>
        </p:nvSpPr>
        <p:spPr/>
        <p:txBody>
          <a:bodyPr/>
          <a:lstStyle/>
          <a:p>
            <a:r>
              <a:rPr lang="en-US" dirty="0">
                <a:latin typeface="Arial Narrow" panose="020B0606020202030204" pitchFamily="34" charset="0"/>
              </a:rPr>
              <a:t>More about parents!</a:t>
            </a:r>
          </a:p>
        </p:txBody>
      </p:sp>
    </p:spTree>
    <p:extLst>
      <p:ext uri="{BB962C8B-B14F-4D97-AF65-F5344CB8AC3E}">
        <p14:creationId xmlns:p14="http://schemas.microsoft.com/office/powerpoint/2010/main" val="3028823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1F539-A14B-4443-A3B3-B973E23169E9}"/>
              </a:ext>
            </a:extLst>
          </p:cNvPr>
          <p:cNvSpPr>
            <a:spLocks noGrp="1"/>
          </p:cNvSpPr>
          <p:nvPr>
            <p:ph idx="1"/>
          </p:nvPr>
        </p:nvSpPr>
        <p:spPr>
          <a:xfrm>
            <a:off x="6531202" y="1472849"/>
            <a:ext cx="5212160" cy="3546949"/>
          </a:xfrm>
        </p:spPr>
        <p:txBody>
          <a:bodyPr>
            <a:normAutofit/>
          </a:bodyPr>
          <a:lstStyle/>
          <a:p>
            <a:pPr algn="ctr"/>
            <a:r>
              <a:rPr lang="en-US" sz="2800" dirty="0">
                <a:latin typeface="Arial Narrow" panose="020B0606020202030204" pitchFamily="34" charset="0"/>
                <a:hlinkClick r:id="rId2"/>
              </a:rPr>
              <a:t>Creating an FSA ID with </a:t>
            </a:r>
          </a:p>
          <a:p>
            <a:pPr algn="ctr"/>
            <a:r>
              <a:rPr lang="en-US" sz="2800" dirty="0">
                <a:latin typeface="Arial Narrow" panose="020B0606020202030204" pitchFamily="34" charset="0"/>
                <a:hlinkClick r:id="rId2"/>
              </a:rPr>
              <a:t>NO Social Security Number</a:t>
            </a:r>
            <a:endParaRPr lang="en-US" sz="2800" dirty="0">
              <a:latin typeface="Arial Narrow" panose="020B0606020202030204" pitchFamily="34" charset="0"/>
            </a:endParaRPr>
          </a:p>
          <a:p>
            <a:pPr algn="ctr"/>
            <a:endParaRPr lang="en-US" sz="2800" dirty="0">
              <a:latin typeface="Arial Narrow" panose="020B0606020202030204" pitchFamily="34" charset="0"/>
            </a:endParaRPr>
          </a:p>
          <a:p>
            <a:pPr marL="457200" indent="-457200">
              <a:spcAft>
                <a:spcPts val="600"/>
              </a:spcAft>
              <a:buFont typeface="Arial" panose="020B0604020202020204" pitchFamily="34" charset="0"/>
              <a:buChar char="•"/>
            </a:pPr>
            <a:r>
              <a:rPr lang="en-US" sz="2200" dirty="0">
                <a:latin typeface="Arial Narrow" panose="020B0606020202030204" pitchFamily="34" charset="0"/>
              </a:rPr>
              <a:t>Learn about the FSA ID, what it’s used for, and how a parent may create one without having a Social Security Number</a:t>
            </a:r>
          </a:p>
          <a:p>
            <a:pPr marL="457200" indent="-457200">
              <a:buFont typeface="Arial" panose="020B0604020202020204" pitchFamily="34" charset="0"/>
              <a:buChar char="•"/>
            </a:pPr>
            <a:r>
              <a:rPr lang="en-US" sz="2200" dirty="0">
                <a:latin typeface="Arial Narrow" panose="020B0606020202030204" pitchFamily="34" charset="0"/>
              </a:rPr>
              <a:t>This feature is new to the 2024-25 FAFSA</a:t>
            </a:r>
          </a:p>
          <a:p>
            <a:pPr marL="457200" indent="-457200">
              <a:buFont typeface="Arial" panose="020B0604020202020204" pitchFamily="34" charset="0"/>
              <a:buChar char="•"/>
            </a:pPr>
            <a:endParaRPr lang="en-US" sz="2800" dirty="0">
              <a:latin typeface="Arial Narrow" panose="020B0606020202030204" pitchFamily="34" charset="0"/>
            </a:endParaRPr>
          </a:p>
        </p:txBody>
      </p:sp>
      <p:sp>
        <p:nvSpPr>
          <p:cNvPr id="5" name="Slide Number Placeholder 4">
            <a:extLst>
              <a:ext uri="{FF2B5EF4-FFF2-40B4-BE49-F238E27FC236}">
                <a16:creationId xmlns:a16="http://schemas.microsoft.com/office/drawing/2014/main" id="{6B9C8F2F-69ED-48FB-88B9-8953B7DC9EBE}"/>
              </a:ext>
            </a:extLst>
          </p:cNvPr>
          <p:cNvSpPr>
            <a:spLocks noGrp="1"/>
          </p:cNvSpPr>
          <p:nvPr>
            <p:ph type="sldNum" sz="quarter" idx="12"/>
          </p:nvPr>
        </p:nvSpPr>
        <p:spPr>
          <a:xfrm>
            <a:off x="8912503" y="6474944"/>
            <a:ext cx="2743200" cy="365125"/>
          </a:xfrm>
        </p:spPr>
        <p:txBody>
          <a:bodyPr/>
          <a:lstStyle/>
          <a:p>
            <a:fld id="{95CBEC59-7FF9-4688-98DF-89832A0C9025}" type="slidenum">
              <a:rPr lang="en-US" sz="2000" smtClean="0">
                <a:latin typeface="Arial Narrow" panose="020B0606020202030204" pitchFamily="34" charset="0"/>
              </a:rPr>
              <a:t>8</a:t>
            </a:fld>
            <a:endParaRPr lang="en-US" sz="2000" dirty="0">
              <a:latin typeface="Arial Narrow" panose="020B0606020202030204" pitchFamily="34" charset="0"/>
            </a:endParaRPr>
          </a:p>
        </p:txBody>
      </p:sp>
      <p:pic>
        <p:nvPicPr>
          <p:cNvPr id="11" name="Picture 10">
            <a:extLst>
              <a:ext uri="{FF2B5EF4-FFF2-40B4-BE49-F238E27FC236}">
                <a16:creationId xmlns:a16="http://schemas.microsoft.com/office/drawing/2014/main" id="{0AD10CFC-9EFA-4C9C-B118-76DAAF63EEE2}"/>
              </a:ext>
            </a:extLst>
          </p:cNvPr>
          <p:cNvPicPr>
            <a:picLocks noChangeAspect="1"/>
          </p:cNvPicPr>
          <p:nvPr/>
        </p:nvPicPr>
        <p:blipFill>
          <a:blip r:embed="rId3"/>
          <a:stretch>
            <a:fillRect/>
          </a:stretch>
        </p:blipFill>
        <p:spPr>
          <a:xfrm>
            <a:off x="214501" y="1590245"/>
            <a:ext cx="5669280" cy="3164064"/>
          </a:xfrm>
          <a:prstGeom prst="rect">
            <a:avLst/>
          </a:prstGeom>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BA8AF5DF-C0B5-4F6D-90B9-353817E0BDCC}"/>
              </a:ext>
            </a:extLst>
          </p:cNvPr>
          <p:cNvSpPr/>
          <p:nvPr/>
        </p:nvSpPr>
        <p:spPr>
          <a:xfrm>
            <a:off x="0" y="5925669"/>
            <a:ext cx="181852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7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6420-2CDC-42D5-8A20-29DA9F54BFCB}"/>
              </a:ext>
            </a:extLst>
          </p:cNvPr>
          <p:cNvSpPr>
            <a:spLocks noGrp="1"/>
          </p:cNvSpPr>
          <p:nvPr>
            <p:ph type="title"/>
          </p:nvPr>
        </p:nvSpPr>
        <p:spPr/>
        <p:txBody>
          <a:bodyPr/>
          <a:lstStyle/>
          <a:p>
            <a:r>
              <a:rPr lang="en-US" dirty="0"/>
              <a:t>Gathering Your Information	</a:t>
            </a:r>
          </a:p>
        </p:txBody>
      </p:sp>
      <p:sp>
        <p:nvSpPr>
          <p:cNvPr id="3" name="Content Placeholder 2">
            <a:extLst>
              <a:ext uri="{FF2B5EF4-FFF2-40B4-BE49-F238E27FC236}">
                <a16:creationId xmlns:a16="http://schemas.microsoft.com/office/drawing/2014/main" id="{D15FFA39-2C6A-4E42-BC41-76DF18DFD4DD}"/>
              </a:ext>
            </a:extLst>
          </p:cNvPr>
          <p:cNvSpPr>
            <a:spLocks noGrp="1"/>
          </p:cNvSpPr>
          <p:nvPr>
            <p:ph idx="1"/>
          </p:nvPr>
        </p:nvSpPr>
        <p:spPr>
          <a:xfrm>
            <a:off x="6660018" y="1675439"/>
            <a:ext cx="4924170" cy="3122935"/>
          </a:xfrm>
        </p:spPr>
        <p:txBody>
          <a:bodyPr>
            <a:normAutofit/>
          </a:bodyPr>
          <a:lstStyle/>
          <a:p>
            <a:pPr>
              <a:lnSpc>
                <a:spcPct val="108000"/>
              </a:lnSpc>
              <a:spcAft>
                <a:spcPts val="600"/>
              </a:spcAft>
            </a:pPr>
            <a:r>
              <a:rPr lang="en-US" sz="2000" dirty="0">
                <a:latin typeface="Arial Narrow" panose="020B0606020202030204" pitchFamily="34" charset="0"/>
              </a:rPr>
              <a:t>If you’re a Dependent student, at least one of your parents will also need to create an FSA ID. Review the </a:t>
            </a:r>
            <a:r>
              <a:rPr lang="en-US" sz="2000" i="1" dirty="0">
                <a:latin typeface="Arial Narrow" panose="020B0606020202030204" pitchFamily="34" charset="0"/>
                <a:hlinkClick r:id="rId2"/>
              </a:rPr>
              <a:t>Who Needs a Federal Student Aid ID?</a:t>
            </a:r>
            <a:r>
              <a:rPr lang="en-US" sz="2000" i="1" dirty="0">
                <a:latin typeface="Arial Narrow" panose="020B0606020202030204" pitchFamily="34" charset="0"/>
              </a:rPr>
              <a:t> </a:t>
            </a:r>
            <a:r>
              <a:rPr lang="en-US" sz="2000" dirty="0">
                <a:latin typeface="Arial Narrow" panose="020B0606020202030204" pitchFamily="34" charset="0"/>
              </a:rPr>
              <a:t>flowchart for details.</a:t>
            </a:r>
          </a:p>
          <a:p>
            <a:pPr>
              <a:lnSpc>
                <a:spcPct val="108000"/>
              </a:lnSpc>
            </a:pPr>
            <a:r>
              <a:rPr lang="en-US" sz="2000" dirty="0">
                <a:latin typeface="Arial Narrow" panose="020B0606020202030204" pitchFamily="34" charset="0"/>
              </a:rPr>
              <a:t>See Module 2 for more information!</a:t>
            </a:r>
          </a:p>
        </p:txBody>
      </p:sp>
      <p:sp>
        <p:nvSpPr>
          <p:cNvPr id="4" name="Footer Placeholder 3">
            <a:extLst>
              <a:ext uri="{FF2B5EF4-FFF2-40B4-BE49-F238E27FC236}">
                <a16:creationId xmlns:a16="http://schemas.microsoft.com/office/drawing/2014/main" id="{D8E335F6-4320-4AB8-866B-DF0917D80603}"/>
              </a:ext>
            </a:extLst>
          </p:cNvPr>
          <p:cNvSpPr>
            <a:spLocks noGrp="1"/>
          </p:cNvSpPr>
          <p:nvPr>
            <p:ph type="ftr" sz="quarter" idx="11"/>
          </p:nvPr>
        </p:nvSpPr>
        <p:spPr/>
        <p:txBody>
          <a:bodyPr/>
          <a:lstStyle/>
          <a:p>
            <a:r>
              <a:rPr lang="en-US" sz="2400" dirty="0">
                <a:latin typeface="Arial Narrow" panose="020B0606020202030204" pitchFamily="34" charset="0"/>
              </a:rPr>
              <a:t>Tell Me About the FAFSA</a:t>
            </a:r>
          </a:p>
        </p:txBody>
      </p:sp>
      <p:sp>
        <p:nvSpPr>
          <p:cNvPr id="5" name="Slide Number Placeholder 4">
            <a:extLst>
              <a:ext uri="{FF2B5EF4-FFF2-40B4-BE49-F238E27FC236}">
                <a16:creationId xmlns:a16="http://schemas.microsoft.com/office/drawing/2014/main" id="{D221B496-F3CB-428C-AFBE-115EFC297019}"/>
              </a:ext>
            </a:extLst>
          </p:cNvPr>
          <p:cNvSpPr>
            <a:spLocks noGrp="1"/>
          </p:cNvSpPr>
          <p:nvPr>
            <p:ph type="sldNum" sz="quarter" idx="12"/>
          </p:nvPr>
        </p:nvSpPr>
        <p:spPr>
          <a:xfrm>
            <a:off x="8921670" y="6492875"/>
            <a:ext cx="2743200" cy="365125"/>
          </a:xfrm>
        </p:spPr>
        <p:txBody>
          <a:bodyPr/>
          <a:lstStyle/>
          <a:p>
            <a:fld id="{95CBEC59-7FF9-4688-98DF-89832A0C9025}" type="slidenum">
              <a:rPr lang="en-US" sz="2000" smtClean="0">
                <a:latin typeface="Arial Narrow" panose="020B0606020202030204" pitchFamily="34" charset="0"/>
              </a:rPr>
              <a:t>9</a:t>
            </a:fld>
            <a:endParaRPr lang="en-US" sz="2000" dirty="0">
              <a:latin typeface="Arial Narrow" panose="020B0606020202030204" pitchFamily="34" charset="0"/>
            </a:endParaRPr>
          </a:p>
        </p:txBody>
      </p:sp>
      <p:sp>
        <p:nvSpPr>
          <p:cNvPr id="6" name="Subtitle 5">
            <a:extLst>
              <a:ext uri="{FF2B5EF4-FFF2-40B4-BE49-F238E27FC236}">
                <a16:creationId xmlns:a16="http://schemas.microsoft.com/office/drawing/2014/main" id="{B5912BC8-C75E-4926-8CC4-D635FB76B050}"/>
              </a:ext>
            </a:extLst>
          </p:cNvPr>
          <p:cNvSpPr>
            <a:spLocks noGrp="1"/>
          </p:cNvSpPr>
          <p:nvPr>
            <p:ph type="subTitle" idx="13"/>
          </p:nvPr>
        </p:nvSpPr>
        <p:spPr/>
        <p:txBody>
          <a:bodyPr/>
          <a:lstStyle/>
          <a:p>
            <a:r>
              <a:rPr lang="en-US" dirty="0">
                <a:latin typeface="Arial Narrow" panose="020B0606020202030204" pitchFamily="34" charset="0"/>
              </a:rPr>
              <a:t>FSA ID</a:t>
            </a:r>
          </a:p>
        </p:txBody>
      </p:sp>
    </p:spTree>
    <p:extLst>
      <p:ext uri="{BB962C8B-B14F-4D97-AF65-F5344CB8AC3E}">
        <p14:creationId xmlns:p14="http://schemas.microsoft.com/office/powerpoint/2010/main" val="3710592912"/>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42AFFF-C96F-4C05-9045-3240A5329ECA}">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71af3243-3dd4-4a8d-8c0d-dd76da1f02a5"/>
    <ds:schemaRef ds:uri="http://purl.org/dc/dcmitype/"/>
    <ds:schemaRef ds:uri="http://purl.org/dc/terms/"/>
    <ds:schemaRef ds:uri="http://www.w3.org/XML/1998/namespace"/>
    <ds:schemaRef ds:uri="http://schemas.openxmlformats.org/package/2006/metadata/core-properties"/>
    <ds:schemaRef ds:uri="16c05727-aa75-4e4a-9b5f-8a80a1165891"/>
  </ds:schemaRefs>
</ds:datastoreItem>
</file>

<file path=customXml/itemProps2.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3.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0</TotalTime>
  <Words>879</Words>
  <Application>Microsoft Office PowerPoint</Application>
  <PresentationFormat>Widescreen</PresentationFormat>
  <Paragraphs>105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 New</vt:lpstr>
      <vt:lpstr>Speak Pro</vt:lpstr>
      <vt:lpstr>Arial Narrow</vt:lpstr>
      <vt:lpstr>Avenir Next LT Pro</vt:lpstr>
      <vt:lpstr>Office Theme</vt:lpstr>
      <vt:lpstr>PowerPoint Presentation</vt:lpstr>
      <vt:lpstr>Gather Your Information</vt:lpstr>
      <vt:lpstr>Gather Your Information</vt:lpstr>
      <vt:lpstr>Gather Your Information</vt:lpstr>
      <vt:lpstr>PowerPoint Presentation</vt:lpstr>
      <vt:lpstr>Gathering Your Information</vt:lpstr>
      <vt:lpstr>Gathering Your Information </vt:lpstr>
      <vt:lpstr>PowerPoint Presentation</vt:lpstr>
      <vt:lpstr>Gathering Your Information </vt:lpstr>
      <vt:lpstr>PowerPoint Presentation</vt:lpstr>
      <vt:lpstr>PowerPoint Presentation</vt:lpstr>
      <vt:lpstr>PowerPoint Presentation</vt:lpstr>
      <vt:lpstr>Gathering Your Information </vt:lpstr>
      <vt:lpstr>Gathering Your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2023-07-27T13:21:46Z</dcterms:created>
  <dcterms:modified xsi:type="dcterms:W3CDTF">2024-01-30T21:38:54Z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