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344" r:id="rId3"/>
    <p:sldId id="345" r:id="rId4"/>
    <p:sldId id="328" r:id="rId5"/>
    <p:sldId id="330" r:id="rId6"/>
    <p:sldId id="329" r:id="rId7"/>
    <p:sldId id="333" r:id="rId8"/>
    <p:sldId id="334" r:id="rId9"/>
    <p:sldId id="341" r:id="rId10"/>
    <p:sldId id="326" r:id="rId11"/>
    <p:sldId id="327" r:id="rId12"/>
    <p:sldId id="331" r:id="rId13"/>
    <p:sldId id="332" r:id="rId14"/>
    <p:sldId id="335" r:id="rId15"/>
    <p:sldId id="336" r:id="rId16"/>
    <p:sldId id="340" r:id="rId17"/>
    <p:sldId id="338" r:id="rId18"/>
    <p:sldId id="323" r:id="rId19"/>
    <p:sldId id="324" r:id="rId20"/>
    <p:sldId id="325" r:id="rId21"/>
    <p:sldId id="34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2F7E"/>
    <a:srgbClr val="0070C0"/>
    <a:srgbClr val="0033CC"/>
    <a:srgbClr val="0000FF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777" autoAdjust="0"/>
  </p:normalViewPr>
  <p:slideViewPr>
    <p:cSldViewPr snapToGrid="0">
      <p:cViewPr varScale="1">
        <p:scale>
          <a:sx n="71" d="100"/>
          <a:sy n="71" d="100"/>
        </p:scale>
        <p:origin x="4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0106F-B31B-4410-9BE9-BA949F7D33EE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7EB84-C966-43E8-B193-79C19DC3E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47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Free</a:t>
            </a:r>
          </a:p>
          <a:p>
            <a:r>
              <a:rPr lang="en-US" dirty="0"/>
              <a:t>2: Application</a:t>
            </a:r>
          </a:p>
          <a:p>
            <a:r>
              <a:rPr lang="en-US" dirty="0"/>
              <a:t>3: Federal</a:t>
            </a:r>
          </a:p>
          <a:p>
            <a:r>
              <a:rPr lang="en-US" dirty="0"/>
              <a:t>4: Student</a:t>
            </a:r>
          </a:p>
          <a:p>
            <a:r>
              <a:rPr lang="en-US" dirty="0"/>
              <a:t>5: Aid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7EB84-C966-43E8-B193-79C19DC3E1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59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Stuck at Prom</a:t>
            </a:r>
          </a:p>
          <a:p>
            <a:r>
              <a:rPr lang="en-US" dirty="0"/>
              <a:t>2: Doodle 4 Google</a:t>
            </a:r>
          </a:p>
          <a:p>
            <a:r>
              <a:rPr lang="en-US" dirty="0"/>
              <a:t>3: Zombie Apocalypse</a:t>
            </a:r>
          </a:p>
          <a:p>
            <a:r>
              <a:rPr lang="en-US" dirty="0"/>
              <a:t>4: Flavor of the Month</a:t>
            </a:r>
          </a:p>
          <a:p>
            <a:r>
              <a:rPr lang="en-US" dirty="0"/>
              <a:t>5: Create a Greeting Card</a:t>
            </a:r>
          </a:p>
          <a:p>
            <a:r>
              <a:rPr lang="en-US" dirty="0"/>
              <a:t>6: Duck Calling</a:t>
            </a:r>
          </a:p>
          <a:p>
            <a:r>
              <a:rPr lang="en-US" dirty="0"/>
              <a:t>7: Postal Service History</a:t>
            </a:r>
          </a:p>
          <a:p>
            <a:r>
              <a:rPr lang="en-US" dirty="0"/>
              <a:t>8: Impersonate a Celebrity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86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UCanGo2.org</a:t>
            </a:r>
          </a:p>
          <a:p>
            <a:r>
              <a:rPr lang="en-US" dirty="0"/>
              <a:t>2: OKcollegestart.org</a:t>
            </a:r>
          </a:p>
          <a:p>
            <a:r>
              <a:rPr lang="en-US" dirty="0"/>
              <a:t>3: Fastweb.com</a:t>
            </a:r>
          </a:p>
          <a:p>
            <a:r>
              <a:rPr lang="en-US" dirty="0"/>
              <a:t>4: Unigo.com</a:t>
            </a:r>
          </a:p>
          <a:p>
            <a:r>
              <a:rPr lang="en-US" dirty="0"/>
              <a:t>5: Scholarships.com</a:t>
            </a:r>
          </a:p>
          <a:p>
            <a:r>
              <a:rPr lang="en-US" dirty="0"/>
              <a:t>6: Chegg.com</a:t>
            </a:r>
          </a:p>
          <a:p>
            <a:r>
              <a:rPr lang="en-US" dirty="0"/>
              <a:t>7: Niche.com</a:t>
            </a:r>
          </a:p>
          <a:p>
            <a:r>
              <a:rPr lang="en-US" dirty="0"/>
              <a:t>8: BigFuture.org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883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McDonald’s</a:t>
            </a:r>
          </a:p>
          <a:p>
            <a:r>
              <a:rPr lang="en-US" dirty="0"/>
              <a:t>2: Burger King</a:t>
            </a:r>
          </a:p>
          <a:p>
            <a:r>
              <a:rPr lang="en-US" baseline="0" dirty="0"/>
              <a:t>3: Taco Bell</a:t>
            </a:r>
          </a:p>
          <a:p>
            <a:r>
              <a:rPr lang="en-US" baseline="0" dirty="0"/>
              <a:t>4: Coca-Cola </a:t>
            </a:r>
          </a:p>
          <a:p>
            <a:r>
              <a:rPr lang="en-US" baseline="0" dirty="0"/>
              <a:t>5: KFC</a:t>
            </a:r>
          </a:p>
          <a:p>
            <a:r>
              <a:rPr lang="en-US" baseline="0" dirty="0"/>
              <a:t>6: Pepsi</a:t>
            </a:r>
          </a:p>
          <a:p>
            <a:r>
              <a:rPr lang="en-US" baseline="0" dirty="0"/>
              <a:t>7: Dr. Pepper</a:t>
            </a:r>
          </a:p>
          <a:p>
            <a:r>
              <a:rPr lang="en-US" baseline="0" dirty="0"/>
              <a:t>8: Denny’s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0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Application</a:t>
            </a:r>
          </a:p>
          <a:p>
            <a:r>
              <a:rPr lang="en-US" dirty="0"/>
              <a:t>2: Write an essay</a:t>
            </a:r>
          </a:p>
          <a:p>
            <a:r>
              <a:rPr lang="en-US" dirty="0"/>
              <a:t>3: Make a video</a:t>
            </a:r>
          </a:p>
          <a:p>
            <a:r>
              <a:rPr lang="en-US" dirty="0"/>
              <a:t>4: Complete a project</a:t>
            </a:r>
          </a:p>
          <a:p>
            <a:r>
              <a:rPr lang="en-US" dirty="0"/>
              <a:t>5: Transcript</a:t>
            </a:r>
          </a:p>
          <a:p>
            <a:r>
              <a:rPr lang="en-US" dirty="0"/>
              <a:t>6: Letter of Recommendation </a:t>
            </a:r>
          </a:p>
          <a:p>
            <a:r>
              <a:rPr lang="en-US" dirty="0"/>
              <a:t>7: Income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38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Google</a:t>
            </a:r>
          </a:p>
          <a:p>
            <a:r>
              <a:rPr lang="en-US" dirty="0"/>
              <a:t>2: Microsoft</a:t>
            </a:r>
          </a:p>
          <a:p>
            <a:r>
              <a:rPr lang="en-US" dirty="0"/>
              <a:t>3: Dell</a:t>
            </a:r>
          </a:p>
          <a:p>
            <a:r>
              <a:rPr lang="en-US" dirty="0"/>
              <a:t>4: Walmart</a:t>
            </a:r>
          </a:p>
          <a:p>
            <a:r>
              <a:rPr lang="en-US" dirty="0"/>
              <a:t>5: Foot Locker</a:t>
            </a:r>
          </a:p>
          <a:p>
            <a:r>
              <a:rPr lang="en-US" dirty="0"/>
              <a:t>6: Toyota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2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Jay-Z</a:t>
            </a:r>
          </a:p>
          <a:p>
            <a:r>
              <a:rPr lang="en-US" dirty="0"/>
              <a:t>2: Derek Jeter</a:t>
            </a:r>
          </a:p>
          <a:p>
            <a:r>
              <a:rPr lang="en-US" dirty="0"/>
              <a:t>3: Tiger Woods</a:t>
            </a:r>
          </a:p>
          <a:p>
            <a:r>
              <a:rPr lang="en-US" dirty="0"/>
              <a:t>4: Katie Holmes</a:t>
            </a:r>
          </a:p>
          <a:p>
            <a:r>
              <a:rPr lang="en-US" dirty="0"/>
              <a:t>5: David Letterman</a:t>
            </a:r>
          </a:p>
          <a:p>
            <a:r>
              <a:rPr lang="en-US" dirty="0"/>
              <a:t>6: will.i.am</a:t>
            </a:r>
          </a:p>
          <a:p>
            <a:r>
              <a:rPr lang="en-US" dirty="0"/>
              <a:t>7: John Lennon</a:t>
            </a:r>
          </a:p>
          <a:p>
            <a:r>
              <a:rPr lang="en-US" dirty="0"/>
              <a:t>8: LeBron James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1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Senior year</a:t>
            </a:r>
          </a:p>
          <a:p>
            <a:r>
              <a:rPr lang="en-US" dirty="0"/>
              <a:t>2: October 1</a:t>
            </a:r>
          </a:p>
          <a:p>
            <a:r>
              <a:rPr lang="en-US" dirty="0"/>
              <a:t>3: Every year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38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Financial aid eligibility</a:t>
            </a:r>
          </a:p>
          <a:p>
            <a:r>
              <a:rPr lang="en-US" dirty="0"/>
              <a:t>2: Scholarship Requirement</a:t>
            </a:r>
          </a:p>
          <a:p>
            <a:r>
              <a:rPr lang="en-US" dirty="0"/>
              <a:t>3: College Requirement</a:t>
            </a:r>
          </a:p>
          <a:p>
            <a:r>
              <a:rPr lang="en-US" dirty="0"/>
              <a:t>4: Oklahoma’s Promise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40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Federal Grants</a:t>
            </a:r>
          </a:p>
          <a:p>
            <a:r>
              <a:rPr lang="en-US" dirty="0"/>
              <a:t>2: State Grants</a:t>
            </a:r>
          </a:p>
          <a:p>
            <a:r>
              <a:rPr lang="en-US" dirty="0"/>
              <a:t>3: Student Loans</a:t>
            </a:r>
          </a:p>
          <a:p>
            <a:r>
              <a:rPr lang="en-US" dirty="0"/>
              <a:t>4: Work-Study</a:t>
            </a:r>
          </a:p>
          <a:p>
            <a:r>
              <a:rPr lang="en-US" dirty="0"/>
              <a:t>5: Some Scholarships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40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Meet students</a:t>
            </a:r>
          </a:p>
          <a:p>
            <a:r>
              <a:rPr lang="en-US" dirty="0"/>
              <a:t>2: Feel comfortable</a:t>
            </a:r>
          </a:p>
          <a:p>
            <a:r>
              <a:rPr lang="en-US" dirty="0"/>
              <a:t>3: Meet professors</a:t>
            </a:r>
          </a:p>
          <a:p>
            <a:r>
              <a:rPr lang="en-US" dirty="0"/>
              <a:t>4: Ask questions</a:t>
            </a:r>
          </a:p>
          <a:p>
            <a:r>
              <a:rPr lang="en-US" dirty="0"/>
              <a:t>5: Sit in on class</a:t>
            </a:r>
          </a:p>
          <a:p>
            <a:r>
              <a:rPr lang="en-US" dirty="0"/>
              <a:t>6: See where you’ll live</a:t>
            </a:r>
          </a:p>
          <a:p>
            <a:r>
              <a:rPr lang="en-US" dirty="0"/>
              <a:t>7: Eat in the cafeteria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28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Interest Survey</a:t>
            </a:r>
          </a:p>
          <a:p>
            <a:r>
              <a:rPr lang="en-US" dirty="0"/>
              <a:t>2: Volunteer/Intern</a:t>
            </a:r>
          </a:p>
          <a:p>
            <a:r>
              <a:rPr lang="en-US" dirty="0"/>
              <a:t>3: Job Shadow</a:t>
            </a:r>
          </a:p>
          <a:p>
            <a:r>
              <a:rPr lang="en-US" dirty="0"/>
              <a:t>4: Get a job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28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GPA </a:t>
            </a:r>
          </a:p>
          <a:p>
            <a:r>
              <a:rPr lang="en-US" dirty="0"/>
              <a:t>2: Major</a:t>
            </a:r>
          </a:p>
          <a:p>
            <a:r>
              <a:rPr lang="en-US" dirty="0"/>
              <a:t>3: Financial Need</a:t>
            </a:r>
          </a:p>
          <a:p>
            <a:r>
              <a:rPr lang="en-US" dirty="0"/>
              <a:t>4: Volunteer Hours</a:t>
            </a:r>
          </a:p>
          <a:p>
            <a:r>
              <a:rPr lang="en-US" dirty="0"/>
              <a:t>5: Grade Level</a:t>
            </a:r>
          </a:p>
          <a:p>
            <a:r>
              <a:rPr lang="en-US" dirty="0"/>
              <a:t>6: Hobbies</a:t>
            </a:r>
          </a:p>
          <a:p>
            <a:r>
              <a:rPr lang="en-US" dirty="0"/>
              <a:t>7: Sports</a:t>
            </a:r>
          </a:p>
          <a:p>
            <a:r>
              <a:rPr lang="en-US" dirty="0"/>
              <a:t>8: Skills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40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Playing Sports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2: Playing an instrument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3: Dance/ Performing Arts</a:t>
            </a:r>
          </a:p>
          <a:p>
            <a:r>
              <a:rPr lang="en-US" dirty="0"/>
              <a:t>4: Art</a:t>
            </a:r>
          </a:p>
          <a:p>
            <a:r>
              <a:rPr lang="en-US" dirty="0"/>
              <a:t>5: Photography</a:t>
            </a:r>
          </a:p>
          <a:p>
            <a:r>
              <a:rPr lang="en-US" dirty="0"/>
              <a:t>6: Playing Video Games</a:t>
            </a:r>
          </a:p>
          <a:p>
            <a:r>
              <a:rPr lang="en-US" dirty="0"/>
              <a:t>7: Culinary Arts</a:t>
            </a:r>
          </a:p>
          <a:p>
            <a:r>
              <a:rPr lang="en-US" dirty="0"/>
              <a:t>8: Gardening/Horticulture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6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 Gender</a:t>
            </a:r>
            <a:endParaRPr lang="en-US" baseline="0" dirty="0"/>
          </a:p>
          <a:p>
            <a:r>
              <a:rPr lang="en-US" baseline="0" dirty="0"/>
              <a:t>2: Ethnicity</a:t>
            </a:r>
          </a:p>
          <a:p>
            <a:r>
              <a:rPr lang="en-US" baseline="0" dirty="0"/>
              <a:t>3: Religion </a:t>
            </a:r>
          </a:p>
          <a:p>
            <a:r>
              <a:rPr lang="en-US" baseline="0" dirty="0"/>
              <a:t>4: Disability/Illness </a:t>
            </a:r>
          </a:p>
          <a:p>
            <a:r>
              <a:rPr lang="en-US" baseline="0" dirty="0"/>
              <a:t>5: Handedness</a:t>
            </a:r>
          </a:p>
          <a:p>
            <a:r>
              <a:rPr lang="en-US" baseline="0" dirty="0"/>
              <a:t>6: Hobbies (animals) </a:t>
            </a:r>
          </a:p>
          <a:p>
            <a:r>
              <a:rPr lang="en-US" baseline="0" dirty="0"/>
              <a:t>7: Height </a:t>
            </a:r>
          </a:p>
          <a:p>
            <a:r>
              <a:rPr lang="en-US" baseline="0" dirty="0"/>
              <a:t>8: Red Hair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EF704-FE03-40D8-AFD2-54C4A7D4C94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60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2D9E3-DFF7-4BA1-ADAF-FA1D59AB4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C8447B-1DA3-423A-96AB-E07914C1B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A0FDB-0F06-4BCC-B600-259B4211E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A981-BF85-4944-83CC-8191F58A2D7C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42699-734E-441F-9EEF-35780D404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326C3-B165-4BFB-A0C4-5A12753E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D1A6-D000-46DC-8E31-22DB0B71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31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14B03-B1D9-4DAE-9F43-A055190A5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BEFD77-A096-4808-B276-6AF5E9502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3E7EB-9E68-4919-B938-9070D9AF2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A981-BF85-4944-83CC-8191F58A2D7C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5A530-7027-4066-90BC-82BBD004D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86EBA-1346-4FED-8071-F6F72F4F7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D1A6-D000-46DC-8E31-22DB0B71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5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B09CBD-61D3-453E-A788-9802E8EABF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498DDD-7C0D-4740-A8D7-FB88BBBFA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B134E-FA4E-45FA-876F-5062EAE51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A981-BF85-4944-83CC-8191F58A2D7C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523AD-640A-46A7-8131-0A266F984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73E5A-E8C9-4EA4-94EC-C40AE649F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D1A6-D000-46DC-8E31-22DB0B71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2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1961D-4122-422C-AC89-EA295C82C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03F90-D8F9-4E29-8525-EACBF9563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C11C4-BEE2-49AC-9A72-5F58BE52F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A981-BF85-4944-83CC-8191F58A2D7C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15697-29EA-4D8E-ACDA-435CAEBA4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F5173-E7A4-4261-AA48-59BE3BDF3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D1A6-D000-46DC-8E31-22DB0B71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571B1-7CF3-450C-B197-0FAAD8BE6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21254D-1716-4BA3-9CED-FB1CEBA96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3CFD7-B5C0-42BF-B017-E563D89C4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A981-BF85-4944-83CC-8191F58A2D7C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AA771-0868-4CAC-8A34-98DEBACC6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E010A-800A-4CE2-AEBA-DCC91618C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D1A6-D000-46DC-8E31-22DB0B71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8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CC854-CF8E-41D6-96C6-2FB3E9195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75F09-DA2A-4504-AEFE-9A9C7EDB51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08A57-75C6-4934-9A79-D774B61CB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902E8-DE94-4E0B-8358-30C4748C2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A981-BF85-4944-83CC-8191F58A2D7C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F8D15-93EF-4E93-8C07-1B0DA5364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7672F-C55B-4908-91C6-0BB8C31E9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D1A6-D000-46DC-8E31-22DB0B71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0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E9BCC-223E-4A9B-BFB0-046AE0ADD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98ACD-F1AF-4C21-B9EE-B6580EB38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9547D5-7D33-46AD-A1E1-7E498B489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512ED2-2883-48E4-9461-2396E58C05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8979F6-D6C0-4DC2-B5D4-6847B55B4B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102563-3F28-4D15-8F24-8576EDD22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A981-BF85-4944-83CC-8191F58A2D7C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13A9E1-F4BE-4179-AEAE-7D4F54C86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DE0F23-AF7A-4759-8A2E-B5F068292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D1A6-D000-46DC-8E31-22DB0B71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28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EDDC3-7BEA-4547-A431-DE8101432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A1EB8-A637-404E-9191-4FE75F7D4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A981-BF85-4944-83CC-8191F58A2D7C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FA22F6-69DB-4B36-9170-86D814F67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DBAD5-7A67-4B88-A838-CE86E1FB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D1A6-D000-46DC-8E31-22DB0B71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42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608E0-B46F-4B3C-AC04-4D3669197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A981-BF85-4944-83CC-8191F58A2D7C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F878E3-083B-4F0A-8C86-42768FB71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7D1DA-B78D-49BA-810A-573871F8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D1A6-D000-46DC-8E31-22DB0B71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5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77144-613B-4DB5-91F6-3B8980F6F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B0C6F-7B81-46A9-BBC8-32640EFB1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4285CD-FD9C-41C6-8ECC-0A730C3FB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4EF97-5F78-4D53-AC57-E70597DF8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A981-BF85-4944-83CC-8191F58A2D7C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EC4F2-7354-433A-9051-B96EBDAC1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AA3A93-5D77-431D-91E4-C84CB0365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D1A6-D000-46DC-8E31-22DB0B71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1BF6F-0202-413D-9FE0-AE2A94CF3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818713-665A-458E-A15D-422BA56F13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28469-FDEB-46FC-850F-2587D7D9C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2F3C5A-46B0-41B5-B233-791721989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A981-BF85-4944-83CC-8191F58A2D7C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8F270-6FBA-4271-8F92-EBFACAE67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8D73F4-D5A0-49FB-AAB9-DE7D34E75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D1A6-D000-46DC-8E31-22DB0B71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0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2F7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ABE25A-5E67-4778-81E5-3AB92F5F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E8117-12A4-48EC-BED3-BAEF2F230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AC0E6-326D-43DD-906E-3306DC4BD2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BA981-BF85-4944-83CC-8191F58A2D7C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1B104-7D62-456A-B0E9-29EE330016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9C1DD-24C3-4A4A-9A2C-C90CF5E8B4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3D1A6-D000-46DC-8E31-22DB0B713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0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slide" Target="slide4.xml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gif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ollegeraptor.com/paying-for-college/articles/scholarships/5-scholarships-for-gamers/" TargetMode="External"/><Relationship Id="rId13" Type="http://schemas.openxmlformats.org/officeDocument/2006/relationships/slide" Target="slide19.xml"/><Relationship Id="rId3" Type="http://schemas.openxmlformats.org/officeDocument/2006/relationships/image" Target="../media/image1.jpg"/><Relationship Id="rId7" Type="http://schemas.openxmlformats.org/officeDocument/2006/relationships/hyperlink" Target="https://owaa.org/scholarships-fellowships/" TargetMode="External"/><Relationship Id="rId12" Type="http://schemas.openxmlformats.org/officeDocument/2006/relationships/slide" Target="slide1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youngarts.org/apply" TargetMode="External"/><Relationship Id="rId11" Type="http://schemas.openxmlformats.org/officeDocument/2006/relationships/hyperlink" Target="https://www.seedyourfuture.org/scholarships" TargetMode="External"/><Relationship Id="rId5" Type="http://schemas.openxmlformats.org/officeDocument/2006/relationships/hyperlink" Target="https://www.fromthetop.org/apply/scholarship-opportunity-jack-kent-cooke-young-artist-award/" TargetMode="External"/><Relationship Id="rId15" Type="http://schemas.openxmlformats.org/officeDocument/2006/relationships/slide" Target="slide11.xml"/><Relationship Id="rId10" Type="http://schemas.openxmlformats.org/officeDocument/2006/relationships/hyperlink" Target="http://www.artandwriting.org/" TargetMode="External"/><Relationship Id="rId4" Type="http://schemas.openxmlformats.org/officeDocument/2006/relationships/hyperlink" Target="https://collegesofdistinction.com/advice/new-scholarships-for-student-athletes/" TargetMode="External"/><Relationship Id="rId9" Type="http://schemas.openxmlformats.org/officeDocument/2006/relationships/hyperlink" Target="https://www.acfchefs.org/ACF/Education/Scholarships/ACF/Education/Scholarships/" TargetMode="External"/><Relationship Id="rId14" Type="http://schemas.openxmlformats.org/officeDocument/2006/relationships/slide" Target="slide2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ennet.org/index.php" TargetMode="External"/><Relationship Id="rId13" Type="http://schemas.openxmlformats.org/officeDocument/2006/relationships/slide" Target="slide19.xml"/><Relationship Id="rId3" Type="http://schemas.openxmlformats.org/officeDocument/2006/relationships/image" Target="../media/image1.jpg"/><Relationship Id="rId7" Type="http://schemas.openxmlformats.org/officeDocument/2006/relationships/hyperlink" Target="https://www.juniata.edu/about/news/archive.php?action=SHOWARTICLE&amp;id=17" TargetMode="External"/><Relationship Id="rId12" Type="http://schemas.openxmlformats.org/officeDocument/2006/relationships/slide" Target="slide1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bhem.org/" TargetMode="External"/><Relationship Id="rId11" Type="http://schemas.openxmlformats.org/officeDocument/2006/relationships/hyperlink" Target="https://worldscholarshipforum.com/redhead-scholarship/" TargetMode="External"/><Relationship Id="rId5" Type="http://schemas.openxmlformats.org/officeDocument/2006/relationships/hyperlink" Target="https://tmcf.org/" TargetMode="External"/><Relationship Id="rId15" Type="http://schemas.openxmlformats.org/officeDocument/2006/relationships/slide" Target="slide12.xml"/><Relationship Id="rId10" Type="http://schemas.openxmlformats.org/officeDocument/2006/relationships/hyperlink" Target="https://www.acb.org/scholarships" TargetMode="External"/><Relationship Id="rId4" Type="http://schemas.openxmlformats.org/officeDocument/2006/relationships/hyperlink" Target="https://www.wai.org/" TargetMode="External"/><Relationship Id="rId9" Type="http://schemas.openxmlformats.org/officeDocument/2006/relationships/hyperlink" Target="http://www.tallclubfoundation.org/" TargetMode="External"/><Relationship Id="rId14" Type="http://schemas.openxmlformats.org/officeDocument/2006/relationships/slide" Target="slide2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uttgartduckfest.com/scholarship-contest" TargetMode="External"/><Relationship Id="rId13" Type="http://schemas.openxmlformats.org/officeDocument/2006/relationships/slide" Target="slide19.xml"/><Relationship Id="rId3" Type="http://schemas.openxmlformats.org/officeDocument/2006/relationships/image" Target="../media/image1.jpg"/><Relationship Id="rId7" Type="http://schemas.openxmlformats.org/officeDocument/2006/relationships/hyperlink" Target="https://www.gallerycollection.com/greetingcardscontests.htm" TargetMode="External"/><Relationship Id="rId12" Type="http://schemas.openxmlformats.org/officeDocument/2006/relationships/slide" Target="slide1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unigo.com/scholarships/our-scholarships/zombie-apocalypse-scholarship" TargetMode="External"/><Relationship Id="rId11" Type="http://schemas.openxmlformats.org/officeDocument/2006/relationships/hyperlink" Target="https://cedaredlending.com/scholarship/" TargetMode="External"/><Relationship Id="rId5" Type="http://schemas.openxmlformats.org/officeDocument/2006/relationships/hyperlink" Target="https://doodles.google.com/d4g/" TargetMode="External"/><Relationship Id="rId15" Type="http://schemas.openxmlformats.org/officeDocument/2006/relationships/slide" Target="slide13.xml"/><Relationship Id="rId10" Type="http://schemas.openxmlformats.org/officeDocument/2006/relationships/hyperlink" Target="https://www.unigo.com/scholarships/our-scholarships/flavor-of-the-month-scholarship" TargetMode="External"/><Relationship Id="rId4" Type="http://schemas.openxmlformats.org/officeDocument/2006/relationships/hyperlink" Target="http://stuckatprom.com/past-winners/" TargetMode="External"/><Relationship Id="rId9" Type="http://schemas.openxmlformats.org/officeDocument/2006/relationships/hyperlink" Target="https://postalmuseum.si.edu/the-national-postal-museum-awards-for-scholarship-in-postal-history" TargetMode="External"/><Relationship Id="rId14" Type="http://schemas.openxmlformats.org/officeDocument/2006/relationships/slide" Target="slide2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occf.org/scholarships/" TargetMode="External"/><Relationship Id="rId13" Type="http://schemas.openxmlformats.org/officeDocument/2006/relationships/slide" Target="slide19.xml"/><Relationship Id="rId3" Type="http://schemas.openxmlformats.org/officeDocument/2006/relationships/image" Target="../media/image1.jpg"/><Relationship Id="rId7" Type="http://schemas.openxmlformats.org/officeDocument/2006/relationships/hyperlink" Target="https://www.scholarships.com/" TargetMode="External"/><Relationship Id="rId12" Type="http://schemas.openxmlformats.org/officeDocument/2006/relationships/slide" Target="slide1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astweb.com/" TargetMode="External"/><Relationship Id="rId11" Type="http://schemas.openxmlformats.org/officeDocument/2006/relationships/hyperlink" Target="https://bigfuture.collegeboard.org/scholarship-search" TargetMode="External"/><Relationship Id="rId5" Type="http://schemas.openxmlformats.org/officeDocument/2006/relationships/hyperlink" Target="https://secure.okcollegestart.org/Financial_Aid_Planning/Scholarships/_default.aspx" TargetMode="External"/><Relationship Id="rId15" Type="http://schemas.openxmlformats.org/officeDocument/2006/relationships/slide" Target="slide14.xml"/><Relationship Id="rId10" Type="http://schemas.openxmlformats.org/officeDocument/2006/relationships/hyperlink" Target="https://www.unigo.com/scholarships" TargetMode="External"/><Relationship Id="rId4" Type="http://schemas.openxmlformats.org/officeDocument/2006/relationships/hyperlink" Target="http://www.ucango2.org/Scholarships.html" TargetMode="External"/><Relationship Id="rId9" Type="http://schemas.openxmlformats.org/officeDocument/2006/relationships/hyperlink" Target="https://www.niche.com/colleges/scholarships/" TargetMode="External"/><Relationship Id="rId14" Type="http://schemas.openxmlformats.org/officeDocument/2006/relationships/slide" Target="slide2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apply.scholarsapply.org/pepsico/" TargetMode="External"/><Relationship Id="rId13" Type="http://schemas.openxmlformats.org/officeDocument/2006/relationships/slide" Target="slide19.xml"/><Relationship Id="rId3" Type="http://schemas.openxmlformats.org/officeDocument/2006/relationships/image" Target="../media/image1.jpg"/><Relationship Id="rId7" Type="http://schemas.openxmlformats.org/officeDocument/2006/relationships/hyperlink" Target="http://www.coca-colascholarsfoundation.org/apply/" TargetMode="External"/><Relationship Id="rId12" Type="http://schemas.openxmlformats.org/officeDocument/2006/relationships/slide" Target="slide1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tacobellfoundation.org/live-mas-scholarship/" TargetMode="External"/><Relationship Id="rId11" Type="http://schemas.openxmlformats.org/officeDocument/2006/relationships/hyperlink" Target="https://www.dennyshungryforeducation.com/scholarships#IconCards_HS" TargetMode="External"/><Relationship Id="rId5" Type="http://schemas.openxmlformats.org/officeDocument/2006/relationships/hyperlink" Target="https://www.burgerkingfoundation.org/programs/burger-king-sm-scholars" TargetMode="External"/><Relationship Id="rId15" Type="http://schemas.openxmlformats.org/officeDocument/2006/relationships/slide" Target="slide15.xml"/><Relationship Id="rId10" Type="http://schemas.openxmlformats.org/officeDocument/2006/relationships/hyperlink" Target="https://kfcfoundation.org/scholarships/" TargetMode="External"/><Relationship Id="rId4" Type="http://schemas.openxmlformats.org/officeDocument/2006/relationships/hyperlink" Target="https://www.mcdonalds.com/us/en-us/community/hacer.html" TargetMode="External"/><Relationship Id="rId9" Type="http://schemas.openxmlformats.org/officeDocument/2006/relationships/hyperlink" Target="https://www.drpeppertuition.com/" TargetMode="External"/><Relationship Id="rId14" Type="http://schemas.openxmlformats.org/officeDocument/2006/relationships/slide" Target="slide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slide" Target="slide1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footlockerscholarathletes.com/" TargetMode="External"/><Relationship Id="rId13" Type="http://schemas.openxmlformats.org/officeDocument/2006/relationships/slide" Target="slide20.xml"/><Relationship Id="rId3" Type="http://schemas.openxmlformats.org/officeDocument/2006/relationships/image" Target="../media/image1.jpg"/><Relationship Id="rId7" Type="http://schemas.openxmlformats.org/officeDocument/2006/relationships/hyperlink" Target="https://www.starbucks.com/careers/working-at-starbucks/education/" TargetMode="External"/><Relationship Id="rId12" Type="http://schemas.openxmlformats.org/officeDocument/2006/relationships/slide" Target="slide1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dellscholars.org/" TargetMode="External"/><Relationship Id="rId11" Type="http://schemas.openxmlformats.org/officeDocument/2006/relationships/slide" Target="slide18.xml"/><Relationship Id="rId5" Type="http://schemas.openxmlformats.org/officeDocument/2006/relationships/hyperlink" Target="https://www.microsoft.com/en-us/diversity/programs/blacks-scholarships.aspx" TargetMode="External"/><Relationship Id="rId10" Type="http://schemas.openxmlformats.org/officeDocument/2006/relationships/hyperlink" Target="https://programs.applyists.com/walmartassociate/" TargetMode="External"/><Relationship Id="rId4" Type="http://schemas.openxmlformats.org/officeDocument/2006/relationships/hyperlink" Target="https://edu.google.com/scholarships/" TargetMode="External"/><Relationship Id="rId9" Type="http://schemas.openxmlformats.org/officeDocument/2006/relationships/hyperlink" Target="https://learnmore.scholarsapply.org/toyota/" TargetMode="External"/><Relationship Id="rId1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amangelfoundation.org/programs/i-am-scholarship/" TargetMode="External"/><Relationship Id="rId13" Type="http://schemas.openxmlformats.org/officeDocument/2006/relationships/slide" Target="slide19.xml"/><Relationship Id="rId3" Type="http://schemas.openxmlformats.org/officeDocument/2006/relationships/image" Target="../media/image1.jpg"/><Relationship Id="rId7" Type="http://schemas.openxmlformats.org/officeDocument/2006/relationships/hyperlink" Target="https://bold.org/scholarships/zendaya-superfan-scholarship/" TargetMode="External"/><Relationship Id="rId12" Type="http://schemas.openxmlformats.org/officeDocument/2006/relationships/slide" Target="slide1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grfoundation.org/earl-woods-scholar-program/" TargetMode="External"/><Relationship Id="rId11" Type="http://schemas.openxmlformats.org/officeDocument/2006/relationships/hyperlink" Target="http://lebronjamesfamilyfoundation.org/" TargetMode="External"/><Relationship Id="rId5" Type="http://schemas.openxmlformats.org/officeDocument/2006/relationships/hyperlink" Target="https://www.kalfound.org/scholarships/derek-jeter-scholarship" TargetMode="External"/><Relationship Id="rId15" Type="http://schemas.openxmlformats.org/officeDocument/2006/relationships/slide" Target="slide21.xml"/><Relationship Id="rId10" Type="http://schemas.openxmlformats.org/officeDocument/2006/relationships/hyperlink" Target="https://bold.org/scholarships/stranger-things-fanatic-scholarship/" TargetMode="External"/><Relationship Id="rId4" Type="http://schemas.openxmlformats.org/officeDocument/2006/relationships/hyperlink" Target="https://shawncartersf.com/scholarship/" TargetMode="External"/><Relationship Id="rId9" Type="http://schemas.openxmlformats.org/officeDocument/2006/relationships/hyperlink" Target="https://bmifoundation.org/programs/info/john_lennon_scholarships" TargetMode="External"/><Relationship Id="rId14" Type="http://schemas.openxmlformats.org/officeDocument/2006/relationships/slide" Target="slide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ango2.org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1.jpg"/><Relationship Id="rId7" Type="http://schemas.openxmlformats.org/officeDocument/2006/relationships/slide" Target="slide2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9.xml"/><Relationship Id="rId5" Type="http://schemas.openxmlformats.org/officeDocument/2006/relationships/slide" Target="slide18.xml"/><Relationship Id="rId4" Type="http://schemas.openxmlformats.org/officeDocument/2006/relationships/hyperlink" Target="https://studentaid.gov/h/apply-for-aid/fafsa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1.jpg"/><Relationship Id="rId7" Type="http://schemas.openxmlformats.org/officeDocument/2006/relationships/slide" Target="slide2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9.xml"/><Relationship Id="rId5" Type="http://schemas.openxmlformats.org/officeDocument/2006/relationships/slide" Target="slide18.xml"/><Relationship Id="rId4" Type="http://schemas.openxmlformats.org/officeDocument/2006/relationships/hyperlink" Target="https://ucango2.org/publications/fafsa/FAFSA_5_Steps.pd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image" Target="../media/image1.jpg"/><Relationship Id="rId7" Type="http://schemas.openxmlformats.org/officeDocument/2006/relationships/slide" Target="slide1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8.xml"/><Relationship Id="rId5" Type="http://schemas.openxmlformats.org/officeDocument/2006/relationships/hyperlink" Target="https://okpromise.org/seniors-faq.shtml" TargetMode="External"/><Relationship Id="rId4" Type="http://schemas.openxmlformats.org/officeDocument/2006/relationships/hyperlink" Target="http://www.startwithfafsa.org/2023/12/all-about-the-sai/" TargetMode="External"/><Relationship Id="rId9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studentaid.gov/understand-aid/types/work-study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://www.ucango2.org/Scholarships.html" TargetMode="External"/><Relationship Id="rId12" Type="http://schemas.openxmlformats.org/officeDocument/2006/relationships/slide" Target="slide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tudentaid.gov/understand-aid/types/loans" TargetMode="External"/><Relationship Id="rId11" Type="http://schemas.openxmlformats.org/officeDocument/2006/relationships/slide" Target="slide20.xml"/><Relationship Id="rId5" Type="http://schemas.openxmlformats.org/officeDocument/2006/relationships/hyperlink" Target="https://secure.okcollegestart.org/financial_aid_planning/oklahoma_grants/oklahoma_tuition_aid_grant.aspx" TargetMode="External"/><Relationship Id="rId10" Type="http://schemas.openxmlformats.org/officeDocument/2006/relationships/slide" Target="slide19.xml"/><Relationship Id="rId4" Type="http://schemas.openxmlformats.org/officeDocument/2006/relationships/hyperlink" Target="https://studentaid.gov/understand-aid/types/grants" TargetMode="External"/><Relationship Id="rId9" Type="http://schemas.openxmlformats.org/officeDocument/2006/relationships/slide" Target="slide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1.jpg"/><Relationship Id="rId7" Type="http://schemas.openxmlformats.org/officeDocument/2006/relationships/slide" Target="slide2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9.xml"/><Relationship Id="rId5" Type="http://schemas.openxmlformats.org/officeDocument/2006/relationships/slide" Target="slide18.xml"/><Relationship Id="rId4" Type="http://schemas.openxmlformats.org/officeDocument/2006/relationships/hyperlink" Target="http://www.ucango2.org/publications/student/Making_Most_of_Campus_Visits1.pdf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image" Target="../media/image1.jpg"/><Relationship Id="rId7" Type="http://schemas.openxmlformats.org/officeDocument/2006/relationships/slide" Target="slide2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9.xml"/><Relationship Id="rId5" Type="http://schemas.openxmlformats.org/officeDocument/2006/relationships/slide" Target="slide18.xml"/><Relationship Id="rId4" Type="http://schemas.openxmlformats.org/officeDocument/2006/relationships/hyperlink" Target="https://secure.okcollegestart.org/Career_Planning/Learn_About_Yourself/_default.asp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slide" Target="slide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93E57E64-88A7-4FE0-B50D-7E2157E1A0C1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718D060A-18CA-48B5-B7CC-3629CFB1CF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BD3C8659-6702-44CE-91D1-846FA56DFD0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9A6D8391-A722-4DD9-A6B9-0CF0ED3ACB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89F3FB75-1094-4D17-9A42-C7812F01FF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B5861CEA-6330-4CA1-91F2-ED8A77790B5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89EF75FD-70D6-4125-BA06-EB432034CC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3E7D4C9C-A751-4E02-8C28-1C6E76F728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9280AA-29B6-489F-A852-FAEB039010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F5FFF29D-FADF-4628-B37F-5F28C02AEB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17D1EBB0-B0F3-4FF9-936B-50397ADB32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DA73B3CF-1228-490F-94BA-63E21E06D2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58F3C034-B2F4-42D7-9C0B-891E8434D5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4042115B-9656-43AB-9B80-B99B8D8771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BA40651A-A277-46A8-B135-F2D3FB35DC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A80B7850-6686-4467-ADCB-10B098AD24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D0208585-659C-48A2-860A-BAAD60B7CE5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837219A7-F5EE-4DA3-A606-AF0E32ADF5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6021A2E8-EDDE-412F-9DE3-13DA0B27CA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7A3AF401-0D00-4A21-B0AD-BD39269525A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12848C3A-62A9-4224-935A-35A458949C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pic>
        <p:nvPicPr>
          <p:cNvPr id="2" name="Picture 2" descr="E:\Communications\Logos\UCanGo2\UCG2._white_outline.gif">
            <a:hlinkClick r:id="rId3" action="ppaction://hlinksldjump"/>
            <a:extLst>
              <a:ext uri="{FF2B5EF4-FFF2-40B4-BE49-F238E27FC236}">
                <a16:creationId xmlns:a16="http://schemas.microsoft.com/office/drawing/2014/main" id="{D97E1876-8059-478D-AE7F-DC28023EA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6331028"/>
            <a:ext cx="1676400" cy="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6E019CE-6BE9-43FA-8659-07F162AE0DA0}"/>
              </a:ext>
            </a:extLst>
          </p:cNvPr>
          <p:cNvSpPr txBox="1"/>
          <p:nvPr/>
        </p:nvSpPr>
        <p:spPr>
          <a:xfrm>
            <a:off x="454659" y="127480"/>
            <a:ext cx="11244922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Educator Instructions:</a:t>
            </a:r>
          </a:p>
          <a:p>
            <a:pPr>
              <a:defRPr/>
            </a:pP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US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correct answers are listed in the presenter notes so you know which number to click.</a:t>
            </a:r>
          </a:p>
          <a:p>
            <a:pPr lvl="2">
              <a:defRPr/>
            </a:pPr>
            <a:endParaRPr lang="en-US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US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Click the answer number to reveal the answer.</a:t>
            </a:r>
          </a:p>
          <a:p>
            <a:pPr lvl="2">
              <a:defRPr/>
            </a:pPr>
            <a:endParaRPr lang="en-US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US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Click the X when a student provides an incorrect answer. The X will turn red so you can keep track of how many strikes the team has.</a:t>
            </a:r>
          </a:p>
          <a:p>
            <a:pPr lvl="2">
              <a:defRPr/>
            </a:pPr>
            <a:endParaRPr lang="en-US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US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Some slides include links to additional information about the topic.</a:t>
            </a:r>
          </a:p>
          <a:p>
            <a:pPr lvl="2">
              <a:defRPr/>
            </a:pPr>
            <a:endParaRPr lang="en-US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US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Browsing UCanGo2’s </a:t>
            </a:r>
            <a:r>
              <a:rPr lang="en-US" sz="25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Are You Looking for Money</a:t>
            </a:r>
            <a:r>
              <a:rPr lang="en-US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before starting this game may help students answer the questions. Find the resource on UCanGo2.org in the Publications section.</a:t>
            </a:r>
          </a:p>
        </p:txBody>
      </p:sp>
      <p:pic>
        <p:nvPicPr>
          <p:cNvPr id="5" name="Graphic 4" descr="Cursor">
            <a:extLst>
              <a:ext uri="{FF2B5EF4-FFF2-40B4-BE49-F238E27FC236}">
                <a16:creationId xmlns:a16="http://schemas.microsoft.com/office/drawing/2014/main" id="{A52A7299-58FD-4BEB-ABDF-F8DBFF77C6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3539" y="5141979"/>
            <a:ext cx="612648" cy="612648"/>
          </a:xfrm>
          <a:prstGeom prst="rect">
            <a:avLst/>
          </a:prstGeom>
        </p:spPr>
      </p:pic>
      <p:pic>
        <p:nvPicPr>
          <p:cNvPr id="9" name="Graphic 8" descr="Document">
            <a:extLst>
              <a:ext uri="{FF2B5EF4-FFF2-40B4-BE49-F238E27FC236}">
                <a16:creationId xmlns:a16="http://schemas.microsoft.com/office/drawing/2014/main" id="{681A1AF4-C1F6-4DF7-9E26-20A22EEBE9C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73539" y="981435"/>
            <a:ext cx="612648" cy="612648"/>
          </a:xfrm>
          <a:prstGeom prst="rect">
            <a:avLst/>
          </a:prstGeom>
        </p:spPr>
      </p:pic>
      <p:pic>
        <p:nvPicPr>
          <p:cNvPr id="11" name="Graphic 10" descr="Open book">
            <a:extLst>
              <a:ext uri="{FF2B5EF4-FFF2-40B4-BE49-F238E27FC236}">
                <a16:creationId xmlns:a16="http://schemas.microsoft.com/office/drawing/2014/main" id="{04E7AB0C-C746-40BB-B619-31C5767428F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73539" y="2027989"/>
            <a:ext cx="612648" cy="612648"/>
          </a:xfrm>
          <a:prstGeom prst="rect">
            <a:avLst/>
          </a:prstGeom>
        </p:spPr>
      </p:pic>
      <p:pic>
        <p:nvPicPr>
          <p:cNvPr id="13" name="Graphic 12" descr="Close">
            <a:extLst>
              <a:ext uri="{FF2B5EF4-FFF2-40B4-BE49-F238E27FC236}">
                <a16:creationId xmlns:a16="http://schemas.microsoft.com/office/drawing/2014/main" id="{16A335AB-021D-488D-BF1D-0A463EE4273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73539" y="2827101"/>
            <a:ext cx="612648" cy="612648"/>
          </a:xfrm>
          <a:prstGeom prst="rect">
            <a:avLst/>
          </a:prstGeom>
        </p:spPr>
      </p:pic>
      <p:pic>
        <p:nvPicPr>
          <p:cNvPr id="8" name="Graphic 7" descr="Monitor">
            <a:extLst>
              <a:ext uri="{FF2B5EF4-FFF2-40B4-BE49-F238E27FC236}">
                <a16:creationId xmlns:a16="http://schemas.microsoft.com/office/drawing/2014/main" id="{3D7FF875-0093-47CF-B6CF-2A298DA9844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73539" y="4321564"/>
            <a:ext cx="612648" cy="61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011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2D8FAA56-75F8-4C2F-B9CE-89C6AD5A6357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46788DF1-9527-4259-BC1E-2F1CF0B228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416A80CF-9A09-4270-A39A-369883717E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66BB9561-8F53-4173-A726-7BEEA4F905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F3FE0A66-DD65-4F26-B67E-D6656856DA8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235A1153-E314-4587-B3BB-7962827D75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2BFD38CA-7B24-4AAE-9402-A8EFD63A7CD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6FE16FDA-ED4C-4241-935C-3242A740577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FC05CB85-DB57-411B-9D7D-5ACE3527C4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129AB64D-869F-4C39-8A6D-596D4203FC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5A7DD821-2FE6-41DC-AD87-C20B7B7A65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0824EC7F-CF11-4AB0-9920-C3FF260713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71B7779D-28E3-4A9B-AA9C-56B727652E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56904540-08A2-4833-898C-68FA539D81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7B842183-C596-419B-841C-719F1E1BC4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B6C7DDCF-C2A0-4941-909B-E79882D566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DB499065-D52D-4BE4-942B-C6B912F46EA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A82237C2-E536-48B5-AB73-88208463B5C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60AD8A2B-2E8A-4122-934B-B00FEF1AF3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0CE60263-28E8-4A1F-AE64-84AD1F35D16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E09AC2DE-F8FE-4423-807F-615B5F2A3D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50" name="Rounded Rectangle 38">
            <a:extLst>
              <a:ext uri="{FF2B5EF4-FFF2-40B4-BE49-F238E27FC236}">
                <a16:creationId xmlns:a16="http://schemas.microsoft.com/office/drawing/2014/main" id="{9FA35002-A987-4093-AA47-760AC193B702}"/>
              </a:ext>
            </a:extLst>
          </p:cNvPr>
          <p:cNvSpPr/>
          <p:nvPr/>
        </p:nvSpPr>
        <p:spPr>
          <a:xfrm>
            <a:off x="2215324" y="2266336"/>
            <a:ext cx="7772400" cy="4038600"/>
          </a:xfrm>
          <a:prstGeom prst="roundRect">
            <a:avLst>
              <a:gd name="adj" fmla="val 6636"/>
            </a:avLst>
          </a:prstGeom>
          <a:solidFill>
            <a:srgbClr val="082F7E"/>
          </a:solidFill>
          <a:ln w="76200">
            <a:solidFill>
              <a:srgbClr val="FFCC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4"/>
          </p:cNvPr>
          <p:cNvSpPr/>
          <p:nvPr/>
        </p:nvSpPr>
        <p:spPr>
          <a:xfrm>
            <a:off x="2518900" y="254317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Playing Sports                20</a:t>
            </a:r>
          </a:p>
        </p:txBody>
      </p:sp>
      <p:sp>
        <p:nvSpPr>
          <p:cNvPr id="30" name="Rectangle 29">
            <a:hlinkClick r:id="rId5"/>
          </p:cNvPr>
          <p:cNvSpPr/>
          <p:nvPr/>
        </p:nvSpPr>
        <p:spPr>
          <a:xfrm>
            <a:off x="2518900" y="3448051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Playing an Instrument    20</a:t>
            </a:r>
          </a:p>
        </p:txBody>
      </p:sp>
      <p:sp>
        <p:nvSpPr>
          <p:cNvPr id="31" name="Rectangle 30">
            <a:hlinkClick r:id="rId6"/>
          </p:cNvPr>
          <p:cNvSpPr/>
          <p:nvPr/>
        </p:nvSpPr>
        <p:spPr>
          <a:xfrm>
            <a:off x="2518900" y="437197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Dance/Performing Arts  10</a:t>
            </a:r>
          </a:p>
        </p:txBody>
      </p:sp>
      <p:sp>
        <p:nvSpPr>
          <p:cNvPr id="32" name="Rectangle 31">
            <a:hlinkClick r:id="rId7"/>
          </p:cNvPr>
          <p:cNvSpPr/>
          <p:nvPr/>
        </p:nvSpPr>
        <p:spPr>
          <a:xfrm>
            <a:off x="6171737" y="254317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Photography                   10</a:t>
            </a:r>
          </a:p>
        </p:txBody>
      </p:sp>
      <p:sp>
        <p:nvSpPr>
          <p:cNvPr id="33" name="Rectangle 32">
            <a:hlinkClick r:id="rId8"/>
          </p:cNvPr>
          <p:cNvSpPr/>
          <p:nvPr/>
        </p:nvSpPr>
        <p:spPr>
          <a:xfrm>
            <a:off x="6157450" y="3448051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Playing Video Games     10  </a:t>
            </a:r>
          </a:p>
        </p:txBody>
      </p:sp>
      <p:sp>
        <p:nvSpPr>
          <p:cNvPr id="34" name="Rectangle 33">
            <a:hlinkClick r:id="rId9"/>
          </p:cNvPr>
          <p:cNvSpPr/>
          <p:nvPr/>
        </p:nvSpPr>
        <p:spPr>
          <a:xfrm>
            <a:off x="6157450" y="437197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Culinary Arts                   10</a:t>
            </a:r>
          </a:p>
        </p:txBody>
      </p:sp>
      <p:sp>
        <p:nvSpPr>
          <p:cNvPr id="35" name="Rectangle 34">
            <a:hlinkClick r:id="rId10"/>
          </p:cNvPr>
          <p:cNvSpPr/>
          <p:nvPr/>
        </p:nvSpPr>
        <p:spPr>
          <a:xfrm>
            <a:off x="2518900" y="528637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Art                                  	  10</a:t>
            </a:r>
          </a:p>
        </p:txBody>
      </p:sp>
      <p:sp>
        <p:nvSpPr>
          <p:cNvPr id="36" name="Rectangle 35">
            <a:hlinkClick r:id="rId11"/>
          </p:cNvPr>
          <p:cNvSpPr/>
          <p:nvPr/>
        </p:nvSpPr>
        <p:spPr>
          <a:xfrm>
            <a:off x="6157450" y="528637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Gardening/Horticulture  10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33824" y="2542433"/>
            <a:ext cx="3505200" cy="762000"/>
            <a:chOff x="1054100" y="27305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54100" y="27305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49500" y="28067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38471" y="3444216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40187" y="4375125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171737" y="2542433"/>
            <a:ext cx="3505200" cy="762000"/>
            <a:chOff x="1023937" y="2966632"/>
            <a:chExt cx="3505200" cy="762000"/>
          </a:xfrm>
        </p:grpSpPr>
        <p:sp>
          <p:nvSpPr>
            <p:cNvPr id="12" name="Rectangle 11"/>
            <p:cNvSpPr/>
            <p:nvPr/>
          </p:nvSpPr>
          <p:spPr>
            <a:xfrm>
              <a:off x="1023937" y="2966632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290762" y="3042832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67900" y="3455006"/>
            <a:ext cx="3505200" cy="762000"/>
            <a:chOff x="995362" y="4341409"/>
            <a:chExt cx="3505200" cy="762000"/>
          </a:xfrm>
        </p:grpSpPr>
        <p:sp>
          <p:nvSpPr>
            <p:cNvPr id="15" name="Rectangle 14"/>
            <p:cNvSpPr/>
            <p:nvPr/>
          </p:nvSpPr>
          <p:spPr>
            <a:xfrm>
              <a:off x="995362" y="4341409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2290762" y="4425036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157450" y="4371976"/>
            <a:ext cx="3505200" cy="762000"/>
            <a:chOff x="4705350" y="4572000"/>
            <a:chExt cx="3505200" cy="762000"/>
          </a:xfrm>
        </p:grpSpPr>
        <p:sp>
          <p:nvSpPr>
            <p:cNvPr id="18" name="Rectangle 17"/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3885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27196" y="5291685"/>
            <a:ext cx="3505200" cy="762000"/>
            <a:chOff x="1066800" y="5475461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75461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157450" y="5299505"/>
            <a:ext cx="3505200" cy="762000"/>
            <a:chOff x="5133423" y="7861299"/>
            <a:chExt cx="3505200" cy="762000"/>
          </a:xfrm>
        </p:grpSpPr>
        <p:sp>
          <p:nvSpPr>
            <p:cNvPr id="24" name="Rectangle 23"/>
            <p:cNvSpPr/>
            <p:nvPr/>
          </p:nvSpPr>
          <p:spPr>
            <a:xfrm>
              <a:off x="5133423" y="7861299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6400248" y="7933603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8</a:t>
              </a: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386581D6-161C-45B1-9D15-13F3B1A6546C}"/>
              </a:ext>
            </a:extLst>
          </p:cNvPr>
          <p:cNvSpPr txBox="1"/>
          <p:nvPr/>
        </p:nvSpPr>
        <p:spPr>
          <a:xfrm>
            <a:off x="306064" y="97138"/>
            <a:ext cx="11525443" cy="173664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Name hobbies that can help 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you earn a scholarship.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8C000B0-772B-4A83-A080-E8FC816E1C79}"/>
              </a:ext>
            </a:extLst>
          </p:cNvPr>
          <p:cNvSpPr/>
          <p:nvPr/>
        </p:nvSpPr>
        <p:spPr>
          <a:xfrm>
            <a:off x="4176243" y="6431525"/>
            <a:ext cx="38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each answer to learn more</a:t>
            </a:r>
          </a:p>
        </p:txBody>
      </p:sp>
      <p:sp>
        <p:nvSpPr>
          <p:cNvPr id="71" name="TextBox 70">
            <a:hlinkClick r:id="rId12" action="ppaction://hlinksldjump"/>
            <a:extLst>
              <a:ext uri="{FF2B5EF4-FFF2-40B4-BE49-F238E27FC236}">
                <a16:creationId xmlns:a16="http://schemas.microsoft.com/office/drawing/2014/main" id="{89232CA7-4B0F-43BB-964F-EFF6819E014E}"/>
              </a:ext>
            </a:extLst>
          </p:cNvPr>
          <p:cNvSpPr txBox="1"/>
          <p:nvPr/>
        </p:nvSpPr>
        <p:spPr>
          <a:xfrm>
            <a:off x="137907" y="6014038"/>
            <a:ext cx="73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cs typeface="Arial" panose="020B0604020202020204" pitchFamily="34" charset="0"/>
                <a:hlinkClick r:id="rId12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  <a:cs typeface="Arial" panose="020B0604020202020204" pitchFamily="34" charset="0"/>
            </a:endParaRPr>
          </a:p>
        </p:txBody>
      </p:sp>
      <p:sp>
        <p:nvSpPr>
          <p:cNvPr id="72" name="TextBox 71">
            <a:hlinkClick r:id="rId13" action="ppaction://hlinksldjump"/>
            <a:extLst>
              <a:ext uri="{FF2B5EF4-FFF2-40B4-BE49-F238E27FC236}">
                <a16:creationId xmlns:a16="http://schemas.microsoft.com/office/drawing/2014/main" id="{E4B056EC-88DB-48BC-8C4C-413B92B13A96}"/>
              </a:ext>
            </a:extLst>
          </p:cNvPr>
          <p:cNvSpPr txBox="1"/>
          <p:nvPr/>
        </p:nvSpPr>
        <p:spPr>
          <a:xfrm>
            <a:off x="597557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3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3" name="TextBox 72">
            <a:hlinkClick r:id="rId14" action="ppaction://hlinksldjump"/>
            <a:extLst>
              <a:ext uri="{FF2B5EF4-FFF2-40B4-BE49-F238E27FC236}">
                <a16:creationId xmlns:a16="http://schemas.microsoft.com/office/drawing/2014/main" id="{10AF07C0-2D3F-4971-8938-9FEB5C63E3DD}"/>
              </a:ext>
            </a:extLst>
          </p:cNvPr>
          <p:cNvSpPr txBox="1"/>
          <p:nvPr/>
        </p:nvSpPr>
        <p:spPr>
          <a:xfrm>
            <a:off x="1057206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4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4" name="Arrow: Right 73">
            <a:hlinkClick r:id="rId15" action="ppaction://hlinksldjump"/>
            <a:extLst>
              <a:ext uri="{FF2B5EF4-FFF2-40B4-BE49-F238E27FC236}">
                <a16:creationId xmlns:a16="http://schemas.microsoft.com/office/drawing/2014/main" id="{F48585E7-2C39-4C87-872A-74F3F5F0BFEE}"/>
              </a:ext>
            </a:extLst>
          </p:cNvPr>
          <p:cNvSpPr/>
          <p:nvPr/>
        </p:nvSpPr>
        <p:spPr>
          <a:xfrm>
            <a:off x="11019008" y="6109859"/>
            <a:ext cx="914401" cy="516244"/>
          </a:xfrm>
          <a:prstGeom prst="rightArrow">
            <a:avLst>
              <a:gd name="adj1" fmla="val 22946"/>
              <a:gd name="adj2" fmla="val 466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60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>
            <a:extLst>
              <a:ext uri="{FF2B5EF4-FFF2-40B4-BE49-F238E27FC236}">
                <a16:creationId xmlns:a16="http://schemas.microsoft.com/office/drawing/2014/main" id="{AA7CC894-C73B-485B-8013-C8FD68F9F7DA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BEA80C98-62B6-4E37-949D-A5FEF8974B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7A165B9A-2211-43C5-A693-0B5CF10B83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F2256052-6568-433B-B693-E36DF03142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697BCF7B-535B-47C4-98BE-8CF8571D7E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7F7F6E83-D72E-4DBB-8D72-2680C2AB68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2268D898-C6AE-47AC-9800-65B54F99F0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FDAB1D00-D0CD-43E8-93FC-E36062B72A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4F27B452-B826-44C4-8260-439D2CEBFF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8551702A-CF69-4E66-86F0-9E2A5F8C6E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9FBBE2CF-6029-4536-8874-643DF33088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A630B7D8-D292-44FF-9A1C-0080BB5B95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B5A74A4B-ADA1-4B60-9500-3CD5B5C3BD4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1911435E-B0FE-430C-8371-1E2AC38034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605EC405-D8D9-4C1C-A28E-009653FC68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160CDFDE-4AAF-4B94-A0ED-0114E878038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9659B667-DD14-4F20-8979-00722F2AC70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B9052210-7E06-4BF0-AC7D-5A1E2F3791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752CD874-0BB3-4E1C-9F7D-FDF83BE3E3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8A6E2BEB-5E29-4C69-8E49-F8209B8A3D0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06D82DA7-58AE-4362-AEF2-76190F1B5D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52" name="Rounded Rectangle 38">
            <a:extLst>
              <a:ext uri="{FF2B5EF4-FFF2-40B4-BE49-F238E27FC236}">
                <a16:creationId xmlns:a16="http://schemas.microsoft.com/office/drawing/2014/main" id="{CE19DC57-7FF6-4EDB-BAD8-E5BE6B75E865}"/>
              </a:ext>
            </a:extLst>
          </p:cNvPr>
          <p:cNvSpPr/>
          <p:nvPr/>
        </p:nvSpPr>
        <p:spPr>
          <a:xfrm>
            <a:off x="2215324" y="2266336"/>
            <a:ext cx="7772400" cy="4038600"/>
          </a:xfrm>
          <a:prstGeom prst="roundRect">
            <a:avLst>
              <a:gd name="adj" fmla="val 6636"/>
            </a:avLst>
          </a:prstGeom>
          <a:solidFill>
            <a:srgbClr val="082F7E"/>
          </a:solidFill>
          <a:ln w="76200">
            <a:solidFill>
              <a:srgbClr val="FFCC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4"/>
          </p:cNvPr>
          <p:cNvSpPr/>
          <p:nvPr/>
        </p:nvSpPr>
        <p:spPr>
          <a:xfrm>
            <a:off x="2524125" y="254655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Gender 	             20</a:t>
            </a:r>
          </a:p>
        </p:txBody>
      </p:sp>
      <p:sp>
        <p:nvSpPr>
          <p:cNvPr id="30" name="Rectangle 29">
            <a:hlinkClick r:id="rId5"/>
          </p:cNvPr>
          <p:cNvSpPr/>
          <p:nvPr/>
        </p:nvSpPr>
        <p:spPr>
          <a:xfrm>
            <a:off x="2524125" y="3451431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Ethnicity                   20</a:t>
            </a:r>
          </a:p>
        </p:txBody>
      </p:sp>
      <p:sp>
        <p:nvSpPr>
          <p:cNvPr id="31" name="Rectangle 30">
            <a:hlinkClick r:id="rId6"/>
          </p:cNvPr>
          <p:cNvSpPr/>
          <p:nvPr/>
        </p:nvSpPr>
        <p:spPr>
          <a:xfrm>
            <a:off x="2524125" y="437535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Religion		 10</a:t>
            </a:r>
          </a:p>
        </p:txBody>
      </p:sp>
      <p:sp>
        <p:nvSpPr>
          <p:cNvPr id="32" name="Rectangle 31">
            <a:hlinkClick r:id="rId7"/>
          </p:cNvPr>
          <p:cNvSpPr/>
          <p:nvPr/>
        </p:nvSpPr>
        <p:spPr>
          <a:xfrm>
            <a:off x="6169897" y="254655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Handedness            10</a:t>
            </a:r>
          </a:p>
        </p:txBody>
      </p:sp>
      <p:sp>
        <p:nvSpPr>
          <p:cNvPr id="33" name="Rectangle 32">
            <a:hlinkClick r:id="rId8"/>
          </p:cNvPr>
          <p:cNvSpPr/>
          <p:nvPr/>
        </p:nvSpPr>
        <p:spPr>
          <a:xfrm>
            <a:off x="6169897" y="3451431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Hobbies                    10</a:t>
            </a:r>
          </a:p>
        </p:txBody>
      </p:sp>
      <p:sp>
        <p:nvSpPr>
          <p:cNvPr id="34" name="Rectangle 33">
            <a:hlinkClick r:id="rId9"/>
          </p:cNvPr>
          <p:cNvSpPr/>
          <p:nvPr/>
        </p:nvSpPr>
        <p:spPr>
          <a:xfrm>
            <a:off x="6169897" y="437535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Height                       10</a:t>
            </a:r>
          </a:p>
        </p:txBody>
      </p:sp>
      <p:sp>
        <p:nvSpPr>
          <p:cNvPr id="35" name="Rectangle 34">
            <a:hlinkClick r:id="rId10"/>
          </p:cNvPr>
          <p:cNvSpPr/>
          <p:nvPr/>
        </p:nvSpPr>
        <p:spPr>
          <a:xfrm>
            <a:off x="2524125" y="528975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Disability/Illness      10</a:t>
            </a:r>
          </a:p>
        </p:txBody>
      </p:sp>
      <p:sp>
        <p:nvSpPr>
          <p:cNvPr id="36" name="Rectangle 35">
            <a:hlinkClick r:id="rId11"/>
          </p:cNvPr>
          <p:cNvSpPr/>
          <p:nvPr/>
        </p:nvSpPr>
        <p:spPr>
          <a:xfrm>
            <a:off x="6169897" y="528975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Red Hair                   10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24125" y="2545599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24125" y="3456740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24125" y="4390364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169897" y="2540766"/>
            <a:ext cx="3505200" cy="762000"/>
            <a:chOff x="4733925" y="2743200"/>
            <a:chExt cx="3505200" cy="762000"/>
          </a:xfrm>
        </p:grpSpPr>
        <p:sp>
          <p:nvSpPr>
            <p:cNvPr id="12" name="Rectangle 11"/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69897" y="3456303"/>
            <a:ext cx="3505200" cy="762000"/>
            <a:chOff x="4705350" y="3648075"/>
            <a:chExt cx="3505200" cy="762000"/>
          </a:xfrm>
        </p:grpSpPr>
        <p:sp>
          <p:nvSpPr>
            <p:cNvPr id="15" name="Rectangle 14"/>
            <p:cNvSpPr/>
            <p:nvPr/>
          </p:nvSpPr>
          <p:spPr>
            <a:xfrm>
              <a:off x="470535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00750" y="3724275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169897" y="4392267"/>
            <a:ext cx="3505200" cy="762000"/>
            <a:chOff x="4705350" y="4572000"/>
            <a:chExt cx="3505200" cy="762000"/>
          </a:xfrm>
        </p:grpSpPr>
        <p:sp>
          <p:nvSpPr>
            <p:cNvPr id="18" name="Rectangle 17"/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0075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33906" y="5279239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7EA0B36-A182-410A-95B6-ECB480F68DC1}"/>
              </a:ext>
            </a:extLst>
          </p:cNvPr>
          <p:cNvGrpSpPr/>
          <p:nvPr/>
        </p:nvGrpSpPr>
        <p:grpSpPr>
          <a:xfrm>
            <a:off x="6169897" y="5289775"/>
            <a:ext cx="3505200" cy="762000"/>
            <a:chOff x="4705350" y="4572000"/>
            <a:chExt cx="3505200" cy="76200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CE5E8D7-8F25-48BC-89A0-248E24E1CE79}"/>
                </a:ext>
              </a:extLst>
            </p:cNvPr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7CFE0635-4A98-423C-88F4-A48B901E6C36}"/>
                </a:ext>
              </a:extLst>
            </p:cNvPr>
            <p:cNvSpPr/>
            <p:nvPr/>
          </p:nvSpPr>
          <p:spPr>
            <a:xfrm>
              <a:off x="600075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8</a:t>
              </a: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7B4E64E2-32C4-47C7-84C2-A9E0F78877FC}"/>
              </a:ext>
            </a:extLst>
          </p:cNvPr>
          <p:cNvSpPr txBox="1"/>
          <p:nvPr/>
        </p:nvSpPr>
        <p:spPr>
          <a:xfrm>
            <a:off x="306064" y="97138"/>
            <a:ext cx="11525443" cy="173664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personal characteristics could help you earn a scholarship?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1BE368E-4CB0-41D8-86B8-6E05FF8C6708}"/>
              </a:ext>
            </a:extLst>
          </p:cNvPr>
          <p:cNvSpPr/>
          <p:nvPr/>
        </p:nvSpPr>
        <p:spPr>
          <a:xfrm>
            <a:off x="4176243" y="6431525"/>
            <a:ext cx="38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each answer to learn more</a:t>
            </a:r>
          </a:p>
        </p:txBody>
      </p:sp>
      <p:sp>
        <p:nvSpPr>
          <p:cNvPr id="73" name="TextBox 72">
            <a:hlinkClick r:id="rId12" action="ppaction://hlinksldjump"/>
            <a:extLst>
              <a:ext uri="{FF2B5EF4-FFF2-40B4-BE49-F238E27FC236}">
                <a16:creationId xmlns:a16="http://schemas.microsoft.com/office/drawing/2014/main" id="{1F803950-2380-4310-8105-F6A9F4BCA259}"/>
              </a:ext>
            </a:extLst>
          </p:cNvPr>
          <p:cNvSpPr txBox="1"/>
          <p:nvPr/>
        </p:nvSpPr>
        <p:spPr>
          <a:xfrm>
            <a:off x="137907" y="6014038"/>
            <a:ext cx="73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cs typeface="Arial" panose="020B0604020202020204" pitchFamily="34" charset="0"/>
                <a:hlinkClick r:id="rId12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  <a:cs typeface="Arial" panose="020B0604020202020204" pitchFamily="34" charset="0"/>
            </a:endParaRPr>
          </a:p>
        </p:txBody>
      </p:sp>
      <p:sp>
        <p:nvSpPr>
          <p:cNvPr id="74" name="TextBox 73">
            <a:hlinkClick r:id="rId13" action="ppaction://hlinksldjump"/>
            <a:extLst>
              <a:ext uri="{FF2B5EF4-FFF2-40B4-BE49-F238E27FC236}">
                <a16:creationId xmlns:a16="http://schemas.microsoft.com/office/drawing/2014/main" id="{3BDDB7A9-EF47-4C2E-B084-B62116138DAC}"/>
              </a:ext>
            </a:extLst>
          </p:cNvPr>
          <p:cNvSpPr txBox="1"/>
          <p:nvPr/>
        </p:nvSpPr>
        <p:spPr>
          <a:xfrm>
            <a:off x="597557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3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5" name="TextBox 74">
            <a:hlinkClick r:id="rId14" action="ppaction://hlinksldjump"/>
            <a:extLst>
              <a:ext uri="{FF2B5EF4-FFF2-40B4-BE49-F238E27FC236}">
                <a16:creationId xmlns:a16="http://schemas.microsoft.com/office/drawing/2014/main" id="{D92EFD16-FED9-4413-8746-364863E9633D}"/>
              </a:ext>
            </a:extLst>
          </p:cNvPr>
          <p:cNvSpPr txBox="1"/>
          <p:nvPr/>
        </p:nvSpPr>
        <p:spPr>
          <a:xfrm>
            <a:off x="1057206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4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6" name="Arrow: Right 75">
            <a:hlinkClick r:id="rId15" action="ppaction://hlinksldjump"/>
            <a:extLst>
              <a:ext uri="{FF2B5EF4-FFF2-40B4-BE49-F238E27FC236}">
                <a16:creationId xmlns:a16="http://schemas.microsoft.com/office/drawing/2014/main" id="{318E57E8-6F4E-4374-B9DD-BF8A164693FA}"/>
              </a:ext>
            </a:extLst>
          </p:cNvPr>
          <p:cNvSpPr/>
          <p:nvPr/>
        </p:nvSpPr>
        <p:spPr>
          <a:xfrm>
            <a:off x="11019008" y="6109859"/>
            <a:ext cx="914401" cy="516244"/>
          </a:xfrm>
          <a:prstGeom prst="rightArrow">
            <a:avLst>
              <a:gd name="adj1" fmla="val 22946"/>
              <a:gd name="adj2" fmla="val 466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6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>
            <a:extLst>
              <a:ext uri="{FF2B5EF4-FFF2-40B4-BE49-F238E27FC236}">
                <a16:creationId xmlns:a16="http://schemas.microsoft.com/office/drawing/2014/main" id="{2AF49CDB-AB51-445C-9CEB-EE8B33FC9215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C84E0EF5-F8B7-4746-BECD-813D7F9436E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DD185AAA-C7BD-48A1-901A-8A4F6C9641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2CD40B51-60CD-43BB-BBDA-DC7F6507A50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660CD642-AF73-4A9B-9D69-D2565E8DF2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D64E029C-7A0D-4041-9BA4-4FC19264BD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F18718AB-179B-4D64-90FB-46573BE502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4EF259A4-4166-49CD-9D9D-EB8ED88412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7ABB3752-8953-4686-B6A5-FCE75C21B1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89724BCA-698B-41B7-8510-1C0CEE34B4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B54801FF-A89A-4A50-811C-EF602F2FEB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EB9CFDB9-E11D-4591-93CA-69D38F4AF47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BAB290A3-7741-4613-8105-10E1F6BA9C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FC9719FE-8E4D-422C-A1C9-20D31EFFA9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CE0EFA7B-0301-408E-887D-F0931729EB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CDA2F452-4EFC-42F2-B01F-9D20FF43B8C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88EF2F28-309E-422C-B875-1D40D28B71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B26B9A97-00A8-4B2A-8B13-73F97A673B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C856F836-D801-4FC7-8C47-CBC3EE79DE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A5607F69-7E91-4A61-8897-97AD9648533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D7F0A622-5F3F-4626-AD1F-F8EA6F8AE1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56" name="Rounded Rectangle 38">
            <a:extLst>
              <a:ext uri="{FF2B5EF4-FFF2-40B4-BE49-F238E27FC236}">
                <a16:creationId xmlns:a16="http://schemas.microsoft.com/office/drawing/2014/main" id="{968943D9-65BC-4C9F-B5DF-8A968C64CDAA}"/>
              </a:ext>
            </a:extLst>
          </p:cNvPr>
          <p:cNvSpPr/>
          <p:nvPr/>
        </p:nvSpPr>
        <p:spPr>
          <a:xfrm>
            <a:off x="2215324" y="2266336"/>
            <a:ext cx="7772400" cy="4038600"/>
          </a:xfrm>
          <a:prstGeom prst="roundRect">
            <a:avLst>
              <a:gd name="adj" fmla="val 6636"/>
            </a:avLst>
          </a:prstGeom>
          <a:solidFill>
            <a:srgbClr val="082F7E"/>
          </a:solidFill>
          <a:ln w="76200">
            <a:solidFill>
              <a:srgbClr val="FFCC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4"/>
          </p:cNvPr>
          <p:cNvSpPr/>
          <p:nvPr/>
        </p:nvSpPr>
        <p:spPr>
          <a:xfrm>
            <a:off x="2519360" y="2528888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/>
              <a:t>Stuck at Prom                 	  20</a:t>
            </a:r>
          </a:p>
        </p:txBody>
      </p:sp>
      <p:sp>
        <p:nvSpPr>
          <p:cNvPr id="30" name="Rectangle 29">
            <a:hlinkClick r:id="rId5"/>
          </p:cNvPr>
          <p:cNvSpPr/>
          <p:nvPr/>
        </p:nvSpPr>
        <p:spPr>
          <a:xfrm>
            <a:off x="2519360" y="3433763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/>
              <a:t>Doodle 4 Google                20</a:t>
            </a:r>
          </a:p>
        </p:txBody>
      </p:sp>
      <p:sp>
        <p:nvSpPr>
          <p:cNvPr id="31" name="Rectangle 30">
            <a:hlinkClick r:id="rId6"/>
          </p:cNvPr>
          <p:cNvSpPr/>
          <p:nvPr/>
        </p:nvSpPr>
        <p:spPr>
          <a:xfrm>
            <a:off x="2519360" y="4347528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Zombie Apocalypse       	 10</a:t>
            </a:r>
          </a:p>
        </p:txBody>
      </p:sp>
      <p:sp>
        <p:nvSpPr>
          <p:cNvPr id="32" name="Rectangle 31">
            <a:hlinkClick r:id="rId7"/>
          </p:cNvPr>
          <p:cNvSpPr/>
          <p:nvPr/>
        </p:nvSpPr>
        <p:spPr>
          <a:xfrm>
            <a:off x="6161085" y="2528888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Create A Greeting Card     10</a:t>
            </a:r>
          </a:p>
        </p:txBody>
      </p:sp>
      <p:sp>
        <p:nvSpPr>
          <p:cNvPr id="33" name="Rectangle 32">
            <a:hlinkClick r:id="rId8"/>
          </p:cNvPr>
          <p:cNvSpPr/>
          <p:nvPr/>
        </p:nvSpPr>
        <p:spPr>
          <a:xfrm>
            <a:off x="6157910" y="3433763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Duck Calling                      10</a:t>
            </a:r>
          </a:p>
        </p:txBody>
      </p:sp>
      <p:sp>
        <p:nvSpPr>
          <p:cNvPr id="34" name="Rectangle 33">
            <a:hlinkClick r:id="rId9"/>
          </p:cNvPr>
          <p:cNvSpPr/>
          <p:nvPr/>
        </p:nvSpPr>
        <p:spPr>
          <a:xfrm>
            <a:off x="6157910" y="4347528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Postal Service History      10</a:t>
            </a:r>
          </a:p>
        </p:txBody>
      </p:sp>
      <p:sp>
        <p:nvSpPr>
          <p:cNvPr id="35" name="Rectangle 34">
            <a:hlinkClick r:id="rId10"/>
          </p:cNvPr>
          <p:cNvSpPr/>
          <p:nvPr/>
        </p:nvSpPr>
        <p:spPr>
          <a:xfrm>
            <a:off x="2519360" y="5261928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/>
              <a:t>Flavor of the Month           10</a:t>
            </a:r>
          </a:p>
        </p:txBody>
      </p:sp>
      <p:sp>
        <p:nvSpPr>
          <p:cNvPr id="36" name="Rectangle 35">
            <a:hlinkClick r:id="rId11"/>
          </p:cNvPr>
          <p:cNvSpPr/>
          <p:nvPr/>
        </p:nvSpPr>
        <p:spPr>
          <a:xfrm>
            <a:off x="6157910" y="5261928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/>
              <a:t>Because College is Expensive </a:t>
            </a:r>
            <a:r>
              <a:rPr lang="en-US" b="1" dirty="0"/>
              <a:t>10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19360" y="2523244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19360" y="3426163"/>
            <a:ext cx="3505200" cy="762000"/>
            <a:chOff x="1120321" y="3714750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120321" y="371475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415721" y="379095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19360" y="4352429"/>
            <a:ext cx="3505200" cy="762000"/>
            <a:chOff x="1066800" y="40386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0386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1148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168498" y="2523244"/>
            <a:ext cx="3505200" cy="762000"/>
            <a:chOff x="4733925" y="2743200"/>
            <a:chExt cx="3505200" cy="762000"/>
          </a:xfrm>
        </p:grpSpPr>
        <p:sp>
          <p:nvSpPr>
            <p:cNvPr id="12" name="Rectangle 11"/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19360" y="5243545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68498" y="3426163"/>
            <a:ext cx="3505200" cy="762000"/>
            <a:chOff x="4910428" y="7946571"/>
            <a:chExt cx="3505200" cy="762000"/>
          </a:xfrm>
        </p:grpSpPr>
        <p:sp>
          <p:nvSpPr>
            <p:cNvPr id="15" name="Rectangle 14"/>
            <p:cNvSpPr/>
            <p:nvPr/>
          </p:nvSpPr>
          <p:spPr>
            <a:xfrm>
              <a:off x="4910428" y="7946571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/>
            <p:cNvSpPr/>
            <p:nvPr/>
          </p:nvSpPr>
          <p:spPr>
            <a:xfrm>
              <a:off x="6176799" y="80010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97C9536-64A1-4A58-8AC9-9D2DAC4CF878}"/>
              </a:ext>
            </a:extLst>
          </p:cNvPr>
          <p:cNvGrpSpPr/>
          <p:nvPr/>
        </p:nvGrpSpPr>
        <p:grpSpPr>
          <a:xfrm>
            <a:off x="6168498" y="4352429"/>
            <a:ext cx="3505200" cy="762000"/>
            <a:chOff x="4910428" y="7946571"/>
            <a:chExt cx="3505200" cy="762000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BAF5A72-CA74-4A5E-B793-36259D0CC5EC}"/>
                </a:ext>
              </a:extLst>
            </p:cNvPr>
            <p:cNvSpPr/>
            <p:nvPr/>
          </p:nvSpPr>
          <p:spPr>
            <a:xfrm>
              <a:off x="4910428" y="7946571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6D5D84F2-9335-4063-A3BD-D5CCB98D45A5}"/>
                </a:ext>
              </a:extLst>
            </p:cNvPr>
            <p:cNvSpPr/>
            <p:nvPr/>
          </p:nvSpPr>
          <p:spPr>
            <a:xfrm>
              <a:off x="6176799" y="80010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DBC3589-0CBC-455D-8A09-BA3580FB227A}"/>
              </a:ext>
            </a:extLst>
          </p:cNvPr>
          <p:cNvGrpSpPr/>
          <p:nvPr/>
        </p:nvGrpSpPr>
        <p:grpSpPr>
          <a:xfrm>
            <a:off x="6167440" y="5244733"/>
            <a:ext cx="3505200" cy="762000"/>
            <a:chOff x="4910428" y="7946571"/>
            <a:chExt cx="3505200" cy="762000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C552980-1230-44C1-8881-8BFD75E2403E}"/>
                </a:ext>
              </a:extLst>
            </p:cNvPr>
            <p:cNvSpPr/>
            <p:nvPr/>
          </p:nvSpPr>
          <p:spPr>
            <a:xfrm>
              <a:off x="4910428" y="7946571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BC4F40-D722-45EA-BF96-DCEF0A62199C}"/>
                </a:ext>
              </a:extLst>
            </p:cNvPr>
            <p:cNvSpPr/>
            <p:nvPr/>
          </p:nvSpPr>
          <p:spPr>
            <a:xfrm>
              <a:off x="6176799" y="80010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8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2B28B268-2153-4721-989A-DE4DC9467099}"/>
              </a:ext>
            </a:extLst>
          </p:cNvPr>
          <p:cNvSpPr txBox="1"/>
          <p:nvPr/>
        </p:nvSpPr>
        <p:spPr>
          <a:xfrm>
            <a:off x="306064" y="97138"/>
            <a:ext cx="11525443" cy="919401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Name a unique and fun scholarship.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F996B78-FECC-430A-8EA5-7B058D24DC52}"/>
              </a:ext>
            </a:extLst>
          </p:cNvPr>
          <p:cNvSpPr/>
          <p:nvPr/>
        </p:nvSpPr>
        <p:spPr>
          <a:xfrm>
            <a:off x="4176243" y="6431525"/>
            <a:ext cx="38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each answer to learn more</a:t>
            </a:r>
          </a:p>
        </p:txBody>
      </p:sp>
      <p:sp>
        <p:nvSpPr>
          <p:cNvPr id="76" name="TextBox 75">
            <a:hlinkClick r:id="rId12" action="ppaction://hlinksldjump"/>
            <a:extLst>
              <a:ext uri="{FF2B5EF4-FFF2-40B4-BE49-F238E27FC236}">
                <a16:creationId xmlns:a16="http://schemas.microsoft.com/office/drawing/2014/main" id="{248EFAE5-6797-428E-91AF-552C29D6B034}"/>
              </a:ext>
            </a:extLst>
          </p:cNvPr>
          <p:cNvSpPr txBox="1"/>
          <p:nvPr/>
        </p:nvSpPr>
        <p:spPr>
          <a:xfrm>
            <a:off x="137907" y="6014038"/>
            <a:ext cx="73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cs typeface="Arial" panose="020B0604020202020204" pitchFamily="34" charset="0"/>
                <a:hlinkClick r:id="rId12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  <a:cs typeface="Arial" panose="020B0604020202020204" pitchFamily="34" charset="0"/>
            </a:endParaRPr>
          </a:p>
        </p:txBody>
      </p:sp>
      <p:sp>
        <p:nvSpPr>
          <p:cNvPr id="77" name="TextBox 76">
            <a:hlinkClick r:id="rId13" action="ppaction://hlinksldjump"/>
            <a:extLst>
              <a:ext uri="{FF2B5EF4-FFF2-40B4-BE49-F238E27FC236}">
                <a16:creationId xmlns:a16="http://schemas.microsoft.com/office/drawing/2014/main" id="{3BDAADC9-CFA9-46AE-A084-B224FB2C766F}"/>
              </a:ext>
            </a:extLst>
          </p:cNvPr>
          <p:cNvSpPr txBox="1"/>
          <p:nvPr/>
        </p:nvSpPr>
        <p:spPr>
          <a:xfrm>
            <a:off x="597557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3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8" name="TextBox 77">
            <a:hlinkClick r:id="rId14" action="ppaction://hlinksldjump"/>
            <a:extLst>
              <a:ext uri="{FF2B5EF4-FFF2-40B4-BE49-F238E27FC236}">
                <a16:creationId xmlns:a16="http://schemas.microsoft.com/office/drawing/2014/main" id="{39EE465A-AF88-41E5-AEEC-226EAC667C50}"/>
              </a:ext>
            </a:extLst>
          </p:cNvPr>
          <p:cNvSpPr txBox="1"/>
          <p:nvPr/>
        </p:nvSpPr>
        <p:spPr>
          <a:xfrm>
            <a:off x="1057206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4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9" name="Arrow: Right 78">
            <a:hlinkClick r:id="rId15" action="ppaction://hlinksldjump"/>
            <a:extLst>
              <a:ext uri="{FF2B5EF4-FFF2-40B4-BE49-F238E27FC236}">
                <a16:creationId xmlns:a16="http://schemas.microsoft.com/office/drawing/2014/main" id="{7966FF39-D851-4F5F-98AC-84D0463D2440}"/>
              </a:ext>
            </a:extLst>
          </p:cNvPr>
          <p:cNvSpPr/>
          <p:nvPr/>
        </p:nvSpPr>
        <p:spPr>
          <a:xfrm>
            <a:off x="11019008" y="6109859"/>
            <a:ext cx="914401" cy="516244"/>
          </a:xfrm>
          <a:prstGeom prst="rightArrow">
            <a:avLst>
              <a:gd name="adj1" fmla="val 22946"/>
              <a:gd name="adj2" fmla="val 466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5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>
            <a:extLst>
              <a:ext uri="{FF2B5EF4-FFF2-40B4-BE49-F238E27FC236}">
                <a16:creationId xmlns:a16="http://schemas.microsoft.com/office/drawing/2014/main" id="{0A285258-39C3-4935-800D-B910F2D543B0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03390C39-D784-44CC-B4B4-2B95B45430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14F0169E-4DD1-4B3D-B0A1-38D6C14BF8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F25CD8D4-3094-43E7-A4B6-0816E930A97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66B066CD-DCC1-4184-BE27-4745B551B8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E125E2FF-11F8-4C63-985C-A428C0075F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FFD4844B-142C-416F-B30B-3730FBEA1D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D72603CE-44BC-43AE-A80D-B2B7A6D699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0E048153-D53F-46D9-BC99-E47390F8430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07885B16-A9F2-4D93-89D0-1E6B821B0C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F67F14AA-4CD0-4131-BA35-4B37FBC2FD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1A2131C1-A503-4B0F-80CA-3D332911B2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3FC5E0D3-1D36-4E00-9444-40F1C5DCF2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7B398005-F5F0-4C60-85EA-A9F6E47AD3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89965C6B-983B-4147-B4C1-0B4A778129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90E0AB2A-9116-4AED-8A24-3E74E7F0BAA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A084A7CC-98F1-4E28-80BA-DC8F1BC987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B4F25AC8-7125-46A0-A5A7-D78FB1A6C9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DFCE5086-3C44-4A74-9720-B287680D24D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8C9AEFEC-77D5-43BD-80C2-28BAB16D60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1FAFEA32-1828-457C-A7CD-5BC1147930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51" name="Rounded Rectangle 38">
            <a:extLst>
              <a:ext uri="{FF2B5EF4-FFF2-40B4-BE49-F238E27FC236}">
                <a16:creationId xmlns:a16="http://schemas.microsoft.com/office/drawing/2014/main" id="{EE2E6E28-93C3-48FF-9ED2-EC7B8D94AFA3}"/>
              </a:ext>
            </a:extLst>
          </p:cNvPr>
          <p:cNvSpPr/>
          <p:nvPr/>
        </p:nvSpPr>
        <p:spPr>
          <a:xfrm>
            <a:off x="2215324" y="2266336"/>
            <a:ext cx="7772400" cy="4038600"/>
          </a:xfrm>
          <a:prstGeom prst="roundRect">
            <a:avLst>
              <a:gd name="adj" fmla="val 6636"/>
            </a:avLst>
          </a:prstGeom>
          <a:solidFill>
            <a:srgbClr val="082F7E"/>
          </a:solidFill>
          <a:ln w="76200">
            <a:solidFill>
              <a:srgbClr val="FFCC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4"/>
          </p:cNvPr>
          <p:cNvSpPr/>
          <p:nvPr/>
        </p:nvSpPr>
        <p:spPr>
          <a:xfrm>
            <a:off x="2544395" y="25368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UCanGo2.org           20</a:t>
            </a:r>
          </a:p>
        </p:txBody>
      </p:sp>
      <p:sp>
        <p:nvSpPr>
          <p:cNvPr id="30" name="Rectangle 29">
            <a:hlinkClick r:id="rId5"/>
          </p:cNvPr>
          <p:cNvSpPr/>
          <p:nvPr/>
        </p:nvSpPr>
        <p:spPr>
          <a:xfrm>
            <a:off x="2544395" y="3441707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OKcollegestart.org  20</a:t>
            </a:r>
          </a:p>
        </p:txBody>
      </p:sp>
      <p:sp>
        <p:nvSpPr>
          <p:cNvPr id="31" name="Rectangle 30">
            <a:hlinkClick r:id="rId6"/>
          </p:cNvPr>
          <p:cNvSpPr/>
          <p:nvPr/>
        </p:nvSpPr>
        <p:spPr>
          <a:xfrm>
            <a:off x="2544395" y="43656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Fastweb.com           10</a:t>
            </a:r>
          </a:p>
        </p:txBody>
      </p:sp>
      <p:sp>
        <p:nvSpPr>
          <p:cNvPr id="32" name="Rectangle 31">
            <a:hlinkClick r:id="rId7"/>
          </p:cNvPr>
          <p:cNvSpPr/>
          <p:nvPr/>
        </p:nvSpPr>
        <p:spPr>
          <a:xfrm>
            <a:off x="6175751" y="25368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Scholarships.com    10</a:t>
            </a:r>
          </a:p>
        </p:txBody>
      </p:sp>
      <p:sp>
        <p:nvSpPr>
          <p:cNvPr id="33" name="Rectangle 32">
            <a:hlinkClick r:id="rId8"/>
          </p:cNvPr>
          <p:cNvSpPr/>
          <p:nvPr/>
        </p:nvSpPr>
        <p:spPr>
          <a:xfrm>
            <a:off x="6175751" y="3441707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/>
              <a:t>OKC Community Foundation   </a:t>
            </a:r>
            <a:r>
              <a:rPr lang="en-US" sz="2400" b="1" dirty="0"/>
              <a:t>10</a:t>
            </a:r>
          </a:p>
        </p:txBody>
      </p:sp>
      <p:sp>
        <p:nvSpPr>
          <p:cNvPr id="34" name="Rectangle 33">
            <a:hlinkClick r:id="rId9"/>
          </p:cNvPr>
          <p:cNvSpPr/>
          <p:nvPr/>
        </p:nvSpPr>
        <p:spPr>
          <a:xfrm>
            <a:off x="6175751" y="43656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Niche.com                10</a:t>
            </a:r>
          </a:p>
        </p:txBody>
      </p:sp>
      <p:sp>
        <p:nvSpPr>
          <p:cNvPr id="35" name="Rectangle 34">
            <a:hlinkClick r:id="rId10"/>
          </p:cNvPr>
          <p:cNvSpPr/>
          <p:nvPr/>
        </p:nvSpPr>
        <p:spPr>
          <a:xfrm>
            <a:off x="2544395" y="52800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Unigo.com                10</a:t>
            </a:r>
          </a:p>
        </p:txBody>
      </p:sp>
      <p:sp>
        <p:nvSpPr>
          <p:cNvPr id="36" name="Rectangle 35">
            <a:hlinkClick r:id="rId11"/>
          </p:cNvPr>
          <p:cNvSpPr/>
          <p:nvPr/>
        </p:nvSpPr>
        <p:spPr>
          <a:xfrm>
            <a:off x="6175751" y="52800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BigFuture.org          10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44395" y="2541063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44395" y="3444856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44395" y="4368781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175751" y="2541063"/>
            <a:ext cx="3505200" cy="762000"/>
            <a:chOff x="4733925" y="2743200"/>
            <a:chExt cx="3505200" cy="762000"/>
          </a:xfrm>
        </p:grpSpPr>
        <p:sp>
          <p:nvSpPr>
            <p:cNvPr id="12" name="Rectangle 11"/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83958" y="3445846"/>
            <a:ext cx="3505200" cy="762000"/>
            <a:chOff x="4705350" y="3648075"/>
            <a:chExt cx="3505200" cy="762000"/>
          </a:xfrm>
        </p:grpSpPr>
        <p:sp>
          <p:nvSpPr>
            <p:cNvPr id="15" name="Rectangle 14"/>
            <p:cNvSpPr/>
            <p:nvPr/>
          </p:nvSpPr>
          <p:spPr>
            <a:xfrm>
              <a:off x="470535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00750" y="3724275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175751" y="4368781"/>
            <a:ext cx="3505200" cy="762000"/>
            <a:chOff x="4705350" y="4572000"/>
            <a:chExt cx="3505200" cy="762000"/>
          </a:xfrm>
        </p:grpSpPr>
        <p:sp>
          <p:nvSpPr>
            <p:cNvPr id="18" name="Rectangle 17"/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0075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44395" y="5285341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175751" y="5285341"/>
            <a:ext cx="3505200" cy="762000"/>
            <a:chOff x="4705350" y="5486400"/>
            <a:chExt cx="3505200" cy="762000"/>
          </a:xfrm>
        </p:grpSpPr>
        <p:sp>
          <p:nvSpPr>
            <p:cNvPr id="24" name="Rectangle 23"/>
            <p:cNvSpPr/>
            <p:nvPr/>
          </p:nvSpPr>
          <p:spPr>
            <a:xfrm>
              <a:off x="470535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000750" y="55626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8</a:t>
              </a: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ED71265B-9CAE-4CE5-B5E8-FDF264886505}"/>
              </a:ext>
            </a:extLst>
          </p:cNvPr>
          <p:cNvSpPr txBox="1"/>
          <p:nvPr/>
        </p:nvSpPr>
        <p:spPr>
          <a:xfrm>
            <a:off x="306064" y="97138"/>
            <a:ext cx="11525443" cy="173664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Name a website where you 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can find scholarships.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3B6E39D-343F-4AA4-AE33-E524963F2BC2}"/>
              </a:ext>
            </a:extLst>
          </p:cNvPr>
          <p:cNvSpPr/>
          <p:nvPr/>
        </p:nvSpPr>
        <p:spPr>
          <a:xfrm>
            <a:off x="4176243" y="6431525"/>
            <a:ext cx="38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each answer to learn more</a:t>
            </a:r>
          </a:p>
        </p:txBody>
      </p:sp>
      <p:sp>
        <p:nvSpPr>
          <p:cNvPr id="70" name="TextBox 69">
            <a:hlinkClick r:id="rId12" action="ppaction://hlinksldjump"/>
            <a:extLst>
              <a:ext uri="{FF2B5EF4-FFF2-40B4-BE49-F238E27FC236}">
                <a16:creationId xmlns:a16="http://schemas.microsoft.com/office/drawing/2014/main" id="{71349C1A-8EC9-42FA-88C3-83D55FC6CA5D}"/>
              </a:ext>
            </a:extLst>
          </p:cNvPr>
          <p:cNvSpPr txBox="1"/>
          <p:nvPr/>
        </p:nvSpPr>
        <p:spPr>
          <a:xfrm>
            <a:off x="137907" y="6014038"/>
            <a:ext cx="73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cs typeface="Arial" panose="020B0604020202020204" pitchFamily="34" charset="0"/>
                <a:hlinkClick r:id="rId12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  <a:cs typeface="Arial" panose="020B0604020202020204" pitchFamily="34" charset="0"/>
            </a:endParaRPr>
          </a:p>
        </p:txBody>
      </p:sp>
      <p:sp>
        <p:nvSpPr>
          <p:cNvPr id="71" name="TextBox 70">
            <a:hlinkClick r:id="rId13" action="ppaction://hlinksldjump"/>
            <a:extLst>
              <a:ext uri="{FF2B5EF4-FFF2-40B4-BE49-F238E27FC236}">
                <a16:creationId xmlns:a16="http://schemas.microsoft.com/office/drawing/2014/main" id="{84A1D338-7627-420D-B83B-544043E96FD3}"/>
              </a:ext>
            </a:extLst>
          </p:cNvPr>
          <p:cNvSpPr txBox="1"/>
          <p:nvPr/>
        </p:nvSpPr>
        <p:spPr>
          <a:xfrm>
            <a:off x="597557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3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2" name="TextBox 71">
            <a:hlinkClick r:id="rId14" action="ppaction://hlinksldjump"/>
            <a:extLst>
              <a:ext uri="{FF2B5EF4-FFF2-40B4-BE49-F238E27FC236}">
                <a16:creationId xmlns:a16="http://schemas.microsoft.com/office/drawing/2014/main" id="{3E5B6021-333B-4B02-A315-D4C9234EBA94}"/>
              </a:ext>
            </a:extLst>
          </p:cNvPr>
          <p:cNvSpPr txBox="1"/>
          <p:nvPr/>
        </p:nvSpPr>
        <p:spPr>
          <a:xfrm>
            <a:off x="1057206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4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3" name="Arrow: Right 72">
            <a:hlinkClick r:id="rId15" action="ppaction://hlinksldjump"/>
            <a:extLst>
              <a:ext uri="{FF2B5EF4-FFF2-40B4-BE49-F238E27FC236}">
                <a16:creationId xmlns:a16="http://schemas.microsoft.com/office/drawing/2014/main" id="{628392D8-8004-4A94-B9AC-B8DD515AAF3A}"/>
              </a:ext>
            </a:extLst>
          </p:cNvPr>
          <p:cNvSpPr/>
          <p:nvPr/>
        </p:nvSpPr>
        <p:spPr>
          <a:xfrm>
            <a:off x="11019008" y="6109859"/>
            <a:ext cx="914401" cy="516244"/>
          </a:xfrm>
          <a:prstGeom prst="rightArrow">
            <a:avLst>
              <a:gd name="adj1" fmla="val 22946"/>
              <a:gd name="adj2" fmla="val 466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3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>
            <a:extLst>
              <a:ext uri="{FF2B5EF4-FFF2-40B4-BE49-F238E27FC236}">
                <a16:creationId xmlns:a16="http://schemas.microsoft.com/office/drawing/2014/main" id="{04F12981-7E40-43C7-8402-8DC3D736E834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16A259B8-6438-44E4-9C81-1C731DC1F26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D301FD67-6339-4B3D-8BD3-2DEAFF1E59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7AEEA181-37A4-43EE-8AA5-F0392CE894E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01F3EB2B-E5DC-485F-8A9C-BAFBBF3117B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6219F2D8-7118-4A59-8366-7271671C3B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C4C93D69-996E-49DF-AC10-7689929470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5116A9AE-AC89-4D32-9488-D9251E7F98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DBC476C1-665D-4CA0-A5AC-37A7E92BA60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29D558F6-F5EF-488E-A28A-C4AEAAE7C8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C0C85A67-4C3C-4ACF-8402-DD8BD33FEB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29B6A5A8-09D4-44A5-8375-C99F9F8AC1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BC84675B-9B42-47B7-BF2D-CE97DDE024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8996720E-A51E-4194-8072-8C0FCF68C7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063BD12E-85D6-4979-A91D-D04258F780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E7D0B2B0-D2A7-4951-8FC7-68D2308B89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2C448D0E-6088-4D50-AE68-BA233D60B8B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9A87AC51-26F2-4F13-9EFF-43117AF4EA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A1504565-6673-4EAE-9CF5-762ADAF788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A33B513F-5FF5-4579-8429-8BE7E702FA1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8EFD4718-4EF6-488C-8D61-2D1B7D3D44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51" name="Rounded Rectangle 38">
            <a:extLst>
              <a:ext uri="{FF2B5EF4-FFF2-40B4-BE49-F238E27FC236}">
                <a16:creationId xmlns:a16="http://schemas.microsoft.com/office/drawing/2014/main" id="{F4BD6B0D-42F1-440C-B8B0-F228B13125E9}"/>
              </a:ext>
            </a:extLst>
          </p:cNvPr>
          <p:cNvSpPr/>
          <p:nvPr/>
        </p:nvSpPr>
        <p:spPr>
          <a:xfrm>
            <a:off x="2215324" y="2266336"/>
            <a:ext cx="7772400" cy="4038600"/>
          </a:xfrm>
          <a:prstGeom prst="roundRect">
            <a:avLst>
              <a:gd name="adj" fmla="val 6636"/>
            </a:avLst>
          </a:prstGeom>
          <a:solidFill>
            <a:srgbClr val="082F7E"/>
          </a:solidFill>
          <a:ln w="76200">
            <a:solidFill>
              <a:srgbClr val="FFCC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4"/>
          </p:cNvPr>
          <p:cNvSpPr/>
          <p:nvPr/>
        </p:nvSpPr>
        <p:spPr>
          <a:xfrm>
            <a:off x="2520460" y="25386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McDonald’s        	20</a:t>
            </a:r>
          </a:p>
        </p:txBody>
      </p:sp>
      <p:sp>
        <p:nvSpPr>
          <p:cNvPr id="30" name="Rectangle 29">
            <a:hlinkClick r:id="rId5"/>
          </p:cNvPr>
          <p:cNvSpPr/>
          <p:nvPr/>
        </p:nvSpPr>
        <p:spPr>
          <a:xfrm>
            <a:off x="2520460" y="3443507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300" b="1" dirty="0"/>
              <a:t>Burger King       	20</a:t>
            </a:r>
            <a:endParaRPr lang="en-US" sz="2400" b="1" dirty="0"/>
          </a:p>
        </p:txBody>
      </p:sp>
      <p:sp>
        <p:nvSpPr>
          <p:cNvPr id="31" name="Rectangle 30">
            <a:hlinkClick r:id="rId6"/>
          </p:cNvPr>
          <p:cNvSpPr/>
          <p:nvPr/>
        </p:nvSpPr>
        <p:spPr>
          <a:xfrm>
            <a:off x="2520460" y="43674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Taco Bell           	10</a:t>
            </a:r>
          </a:p>
        </p:txBody>
      </p:sp>
      <p:sp>
        <p:nvSpPr>
          <p:cNvPr id="32" name="Rectangle 31">
            <a:hlinkClick r:id="rId7"/>
          </p:cNvPr>
          <p:cNvSpPr/>
          <p:nvPr/>
        </p:nvSpPr>
        <p:spPr>
          <a:xfrm>
            <a:off x="6160597" y="25386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Coca-Cola         	 10</a:t>
            </a:r>
          </a:p>
        </p:txBody>
      </p:sp>
      <p:sp>
        <p:nvSpPr>
          <p:cNvPr id="33" name="Rectangle 32">
            <a:hlinkClick r:id="rId8"/>
          </p:cNvPr>
          <p:cNvSpPr/>
          <p:nvPr/>
        </p:nvSpPr>
        <p:spPr>
          <a:xfrm>
            <a:off x="6160597" y="3443507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Pepsi                  	10</a:t>
            </a:r>
          </a:p>
        </p:txBody>
      </p:sp>
      <p:sp>
        <p:nvSpPr>
          <p:cNvPr id="34" name="Rectangle 33">
            <a:hlinkClick r:id="rId9"/>
          </p:cNvPr>
          <p:cNvSpPr/>
          <p:nvPr/>
        </p:nvSpPr>
        <p:spPr>
          <a:xfrm>
            <a:off x="6160597" y="43674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Dr. Pepper          	10</a:t>
            </a:r>
          </a:p>
        </p:txBody>
      </p:sp>
      <p:sp>
        <p:nvSpPr>
          <p:cNvPr id="35" name="Rectangle 34">
            <a:hlinkClick r:id="rId10"/>
          </p:cNvPr>
          <p:cNvSpPr/>
          <p:nvPr/>
        </p:nvSpPr>
        <p:spPr>
          <a:xfrm>
            <a:off x="2520460" y="52818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KFC                    	10  </a:t>
            </a:r>
          </a:p>
        </p:txBody>
      </p:sp>
      <p:sp>
        <p:nvSpPr>
          <p:cNvPr id="36" name="Rectangle 35">
            <a:hlinkClick r:id="rId11"/>
          </p:cNvPr>
          <p:cNvSpPr/>
          <p:nvPr/>
        </p:nvSpPr>
        <p:spPr>
          <a:xfrm>
            <a:off x="6160597" y="52818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Denny’s              	10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20460" y="2558270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27127" y="3458047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21312" y="4364095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161287" y="2558106"/>
            <a:ext cx="3505200" cy="762000"/>
            <a:chOff x="4733925" y="2743200"/>
            <a:chExt cx="3505200" cy="762000"/>
          </a:xfrm>
        </p:grpSpPr>
        <p:sp>
          <p:nvSpPr>
            <p:cNvPr id="12" name="Rectangle 11"/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61287" y="3448982"/>
            <a:ext cx="3505200" cy="762000"/>
            <a:chOff x="4705350" y="3648075"/>
            <a:chExt cx="3505200" cy="762000"/>
          </a:xfrm>
        </p:grpSpPr>
        <p:sp>
          <p:nvSpPr>
            <p:cNvPr id="15" name="Rectangle 14"/>
            <p:cNvSpPr/>
            <p:nvPr/>
          </p:nvSpPr>
          <p:spPr>
            <a:xfrm>
              <a:off x="470535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00750" y="3724275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161287" y="4367432"/>
            <a:ext cx="3505200" cy="762000"/>
            <a:chOff x="4705350" y="4572000"/>
            <a:chExt cx="3505200" cy="762000"/>
          </a:xfrm>
        </p:grpSpPr>
        <p:sp>
          <p:nvSpPr>
            <p:cNvPr id="18" name="Rectangle 17"/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0075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21312" y="5262771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161287" y="5256725"/>
            <a:ext cx="3505200" cy="762000"/>
            <a:chOff x="4705350" y="5486400"/>
            <a:chExt cx="3505200" cy="762000"/>
          </a:xfrm>
        </p:grpSpPr>
        <p:sp>
          <p:nvSpPr>
            <p:cNvPr id="24" name="Rectangle 23"/>
            <p:cNvSpPr/>
            <p:nvPr/>
          </p:nvSpPr>
          <p:spPr>
            <a:xfrm>
              <a:off x="470535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000750" y="55626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8</a:t>
              </a: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44607054-6B2F-412D-9223-D71897208947}"/>
              </a:ext>
            </a:extLst>
          </p:cNvPr>
          <p:cNvSpPr txBox="1"/>
          <p:nvPr/>
        </p:nvSpPr>
        <p:spPr>
          <a:xfrm>
            <a:off x="306064" y="97138"/>
            <a:ext cx="11525443" cy="173664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food and beverage 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companies provide scholarships?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EFBEBC6-73C1-4C68-9313-70B37E5618A1}"/>
              </a:ext>
            </a:extLst>
          </p:cNvPr>
          <p:cNvSpPr/>
          <p:nvPr/>
        </p:nvSpPr>
        <p:spPr>
          <a:xfrm>
            <a:off x="4176243" y="6431525"/>
            <a:ext cx="38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each answer to learn more</a:t>
            </a:r>
          </a:p>
        </p:txBody>
      </p:sp>
      <p:sp>
        <p:nvSpPr>
          <p:cNvPr id="70" name="TextBox 69">
            <a:hlinkClick r:id="rId12" action="ppaction://hlinksldjump"/>
            <a:extLst>
              <a:ext uri="{FF2B5EF4-FFF2-40B4-BE49-F238E27FC236}">
                <a16:creationId xmlns:a16="http://schemas.microsoft.com/office/drawing/2014/main" id="{60DF4E7E-9990-4C99-B5AF-AF86494DA27C}"/>
              </a:ext>
            </a:extLst>
          </p:cNvPr>
          <p:cNvSpPr txBox="1"/>
          <p:nvPr/>
        </p:nvSpPr>
        <p:spPr>
          <a:xfrm>
            <a:off x="137907" y="6014038"/>
            <a:ext cx="73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cs typeface="Arial" panose="020B0604020202020204" pitchFamily="34" charset="0"/>
                <a:hlinkClick r:id="rId12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  <a:cs typeface="Arial" panose="020B0604020202020204" pitchFamily="34" charset="0"/>
            </a:endParaRPr>
          </a:p>
        </p:txBody>
      </p:sp>
      <p:sp>
        <p:nvSpPr>
          <p:cNvPr id="71" name="TextBox 70">
            <a:hlinkClick r:id="rId13" action="ppaction://hlinksldjump"/>
            <a:extLst>
              <a:ext uri="{FF2B5EF4-FFF2-40B4-BE49-F238E27FC236}">
                <a16:creationId xmlns:a16="http://schemas.microsoft.com/office/drawing/2014/main" id="{491EC9E9-1264-4175-8F13-2A099DF07F20}"/>
              </a:ext>
            </a:extLst>
          </p:cNvPr>
          <p:cNvSpPr txBox="1"/>
          <p:nvPr/>
        </p:nvSpPr>
        <p:spPr>
          <a:xfrm>
            <a:off x="597557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3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2" name="TextBox 71">
            <a:hlinkClick r:id="rId14" action="ppaction://hlinksldjump"/>
            <a:extLst>
              <a:ext uri="{FF2B5EF4-FFF2-40B4-BE49-F238E27FC236}">
                <a16:creationId xmlns:a16="http://schemas.microsoft.com/office/drawing/2014/main" id="{220F2EA2-FB76-4DA3-A6D9-C92ED001511B}"/>
              </a:ext>
            </a:extLst>
          </p:cNvPr>
          <p:cNvSpPr txBox="1"/>
          <p:nvPr/>
        </p:nvSpPr>
        <p:spPr>
          <a:xfrm>
            <a:off x="1057206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4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3" name="Arrow: Right 72">
            <a:hlinkClick r:id="rId15" action="ppaction://hlinksldjump"/>
            <a:extLst>
              <a:ext uri="{FF2B5EF4-FFF2-40B4-BE49-F238E27FC236}">
                <a16:creationId xmlns:a16="http://schemas.microsoft.com/office/drawing/2014/main" id="{907D6E6C-FA33-44F8-A21A-52BCD4147A00}"/>
              </a:ext>
            </a:extLst>
          </p:cNvPr>
          <p:cNvSpPr/>
          <p:nvPr/>
        </p:nvSpPr>
        <p:spPr>
          <a:xfrm>
            <a:off x="11019008" y="6109859"/>
            <a:ext cx="914401" cy="516244"/>
          </a:xfrm>
          <a:prstGeom prst="rightArrow">
            <a:avLst>
              <a:gd name="adj1" fmla="val 22946"/>
              <a:gd name="adj2" fmla="val 466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2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3B49888-3EBD-4C94-B746-D6A71387DCEC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A7E597BB-8B0A-40AB-8CD4-0BC380EB28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95FE283E-DECC-4599-A454-37541DB3297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07550ACC-6C4B-400E-8253-A9A762C685D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93829946-4FE1-41EF-94DF-3386455472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7B794B0-AA7E-4DE3-8878-9D7151B989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7331D6D6-394B-4644-B89F-E73E01A35C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22A8BBD1-C0FC-43B3-936A-4E617455F2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FFF65818-BD67-4193-8ACF-6FFE212434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AD24489D-E396-492F-8D92-CB3E0ADD70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36654B3E-F6BD-406E-8B3D-7744F5A7B55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FF559604-B531-4987-85CF-D38877F8D4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6CA2D850-7234-49A2-8D90-825D58AA09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C6045379-1A33-42E5-B5D4-12E05EC906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BAC3439A-ACBB-4830-9128-1132687742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9B72BDD3-521F-4FEE-972F-C85A714ED5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BCB34A55-4A33-4C59-A349-2922B74F01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8F954601-7AA6-441E-A361-8A8AF8AEA3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28184FA5-4FAA-4A56-9210-DE8F172D7B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BA68E230-FBC8-4F0E-9A69-50644EF213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44D4ADF4-63B8-480B-BB2C-75D4915EC5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59" name="Rounded Rectangle 38">
            <a:extLst>
              <a:ext uri="{FF2B5EF4-FFF2-40B4-BE49-F238E27FC236}">
                <a16:creationId xmlns:a16="http://schemas.microsoft.com/office/drawing/2014/main" id="{00BC44C3-9534-4D42-B8F0-99FAAE78606C}"/>
              </a:ext>
            </a:extLst>
          </p:cNvPr>
          <p:cNvSpPr/>
          <p:nvPr/>
        </p:nvSpPr>
        <p:spPr>
          <a:xfrm>
            <a:off x="2215324" y="2266336"/>
            <a:ext cx="7772400" cy="4038600"/>
          </a:xfrm>
          <a:prstGeom prst="roundRect">
            <a:avLst>
              <a:gd name="adj" fmla="val 6636"/>
            </a:avLst>
          </a:prstGeom>
          <a:solidFill>
            <a:srgbClr val="082F7E"/>
          </a:solidFill>
          <a:ln w="76200">
            <a:solidFill>
              <a:srgbClr val="FFCC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534528" y="253101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Application                	30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534528" y="3435891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Write an essay           	20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534528" y="435981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Make a video             	10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176253" y="253101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Transcript                  	10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176253" y="3435891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Letter of Rec.            	10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76253" y="435981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Income Information  	10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534528" y="527421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Complete a project   	10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176253" y="527421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51834" y="2538524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51834" y="3426656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51834" y="4359816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51834" y="5285296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E67CB1E-274D-493D-8715-F6D42B6FB37C}"/>
              </a:ext>
            </a:extLst>
          </p:cNvPr>
          <p:cNvGrpSpPr/>
          <p:nvPr/>
        </p:nvGrpSpPr>
        <p:grpSpPr>
          <a:xfrm>
            <a:off x="6180436" y="2531016"/>
            <a:ext cx="3505200" cy="762000"/>
            <a:chOff x="1066800" y="2743200"/>
            <a:chExt cx="3505200" cy="76200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624C3B7-ADB7-48C0-A32F-56E3C07713E9}"/>
                </a:ext>
              </a:extLst>
            </p:cNvPr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C1D33D-FFFB-4776-8F6E-9E6E523AE7FE}"/>
                </a:ext>
              </a:extLst>
            </p:cNvPr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54E8B8A-B74A-47B9-999D-E73B85D6C355}"/>
              </a:ext>
            </a:extLst>
          </p:cNvPr>
          <p:cNvGrpSpPr/>
          <p:nvPr/>
        </p:nvGrpSpPr>
        <p:grpSpPr>
          <a:xfrm>
            <a:off x="6180436" y="3432190"/>
            <a:ext cx="3505200" cy="762000"/>
            <a:chOff x="1066800" y="2743200"/>
            <a:chExt cx="3505200" cy="76200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C801996-F4B6-4D8A-A2FC-ED05E0138DDE}"/>
                </a:ext>
              </a:extLst>
            </p:cNvPr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F2B31210-F081-4264-A466-E5F2BF8B01AF}"/>
                </a:ext>
              </a:extLst>
            </p:cNvPr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9613EB0-D6D4-4F05-8AE8-C196FD370EA7}"/>
              </a:ext>
            </a:extLst>
          </p:cNvPr>
          <p:cNvGrpSpPr/>
          <p:nvPr/>
        </p:nvGrpSpPr>
        <p:grpSpPr>
          <a:xfrm>
            <a:off x="6180436" y="4363965"/>
            <a:ext cx="3505200" cy="762000"/>
            <a:chOff x="1066800" y="2743200"/>
            <a:chExt cx="3505200" cy="762000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87FE68B-535E-4E5F-B113-19D437A008B0}"/>
                </a:ext>
              </a:extLst>
            </p:cNvPr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C315A72-9300-43DA-A582-68E4C51B56E8}"/>
                </a:ext>
              </a:extLst>
            </p:cNvPr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7C63F05B-9F79-4FDA-8BE0-D1CAC385C5EA}"/>
              </a:ext>
            </a:extLst>
          </p:cNvPr>
          <p:cNvSpPr/>
          <p:nvPr/>
        </p:nvSpPr>
        <p:spPr>
          <a:xfrm>
            <a:off x="6180436" y="5278147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2A60AFD-0314-450A-813B-6EB470732C0C}"/>
              </a:ext>
            </a:extLst>
          </p:cNvPr>
          <p:cNvSpPr txBox="1"/>
          <p:nvPr/>
        </p:nvSpPr>
        <p:spPr>
          <a:xfrm>
            <a:off x="306064" y="97138"/>
            <a:ext cx="11525443" cy="173664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may be required to apply 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a scholarship?</a:t>
            </a:r>
          </a:p>
        </p:txBody>
      </p:sp>
      <p:sp>
        <p:nvSpPr>
          <p:cNvPr id="76" name="TextBox 75">
            <a:hlinkClick r:id="rId4" action="ppaction://hlinksldjump"/>
            <a:extLst>
              <a:ext uri="{FF2B5EF4-FFF2-40B4-BE49-F238E27FC236}">
                <a16:creationId xmlns:a16="http://schemas.microsoft.com/office/drawing/2014/main" id="{FD47A397-B723-47A3-9421-5E8EA95613D0}"/>
              </a:ext>
            </a:extLst>
          </p:cNvPr>
          <p:cNvSpPr txBox="1"/>
          <p:nvPr/>
        </p:nvSpPr>
        <p:spPr>
          <a:xfrm>
            <a:off x="137907" y="6014038"/>
            <a:ext cx="73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cs typeface="Arial" panose="020B0604020202020204" pitchFamily="34" charset="0"/>
                <a:hlinkClick r:id="rId4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  <a:cs typeface="Arial" panose="020B0604020202020204" pitchFamily="34" charset="0"/>
            </a:endParaRPr>
          </a:p>
        </p:txBody>
      </p:sp>
      <p:sp>
        <p:nvSpPr>
          <p:cNvPr id="77" name="TextBox 76">
            <a:hlinkClick r:id="rId5" action="ppaction://hlinksldjump"/>
            <a:extLst>
              <a:ext uri="{FF2B5EF4-FFF2-40B4-BE49-F238E27FC236}">
                <a16:creationId xmlns:a16="http://schemas.microsoft.com/office/drawing/2014/main" id="{8560AC8D-F1B4-487E-9BC1-FCA42D168BD6}"/>
              </a:ext>
            </a:extLst>
          </p:cNvPr>
          <p:cNvSpPr txBox="1"/>
          <p:nvPr/>
        </p:nvSpPr>
        <p:spPr>
          <a:xfrm>
            <a:off x="597557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5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8" name="TextBox 77">
            <a:hlinkClick r:id="rId6" action="ppaction://hlinksldjump"/>
            <a:extLst>
              <a:ext uri="{FF2B5EF4-FFF2-40B4-BE49-F238E27FC236}">
                <a16:creationId xmlns:a16="http://schemas.microsoft.com/office/drawing/2014/main" id="{2ACAE9EB-B730-4F50-B710-C396E4DFE76A}"/>
              </a:ext>
            </a:extLst>
          </p:cNvPr>
          <p:cNvSpPr txBox="1"/>
          <p:nvPr/>
        </p:nvSpPr>
        <p:spPr>
          <a:xfrm>
            <a:off x="1057206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6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9" name="Arrow: Right 78">
            <a:hlinkClick r:id="rId7" action="ppaction://hlinksldjump"/>
            <a:extLst>
              <a:ext uri="{FF2B5EF4-FFF2-40B4-BE49-F238E27FC236}">
                <a16:creationId xmlns:a16="http://schemas.microsoft.com/office/drawing/2014/main" id="{595FC69E-1E7B-493A-8A64-55935500C879}"/>
              </a:ext>
            </a:extLst>
          </p:cNvPr>
          <p:cNvSpPr/>
          <p:nvPr/>
        </p:nvSpPr>
        <p:spPr>
          <a:xfrm>
            <a:off x="11019008" y="6109859"/>
            <a:ext cx="914401" cy="516244"/>
          </a:xfrm>
          <a:prstGeom prst="rightArrow">
            <a:avLst>
              <a:gd name="adj1" fmla="val 22946"/>
              <a:gd name="adj2" fmla="val 466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1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BC1D0209-9013-4E5C-8651-8FFE0FB45542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83344F35-16D1-4075-BEB6-FD73DB391E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E91C2DF4-47E3-4207-BB17-12D88B88BA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928DC4CC-33F1-4057-88A3-2A35985DC29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DC049CE9-DD12-4EDC-AF66-2A0F0FC8AB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3E373C72-8779-4FF6-8829-F55AB87CAD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5AB4EC92-CF5C-4763-A892-56176987C1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0F3DF87D-65C1-4F4F-A888-DA75C27884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D887D371-AA0C-4E6F-B796-B11C8B5021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E6DE535F-DEA1-4F22-90E2-C84C8E6EF8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A8C12AA6-4B9C-4432-84A1-90A7F304BC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4C9F4A4E-FB49-43A9-8F4F-67EEC5255F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DB22263C-1EA7-4245-AD49-563F0E8A1B9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0DC2CBE9-EE33-46E2-8C2F-381C4337CE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C3C5F324-BBAF-43A2-8AC6-9739CBF991A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8C5362DD-0274-4436-BE94-0D2E0F2386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322403D7-A394-490C-A2FC-C1A9C55C6A1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6429A5F7-16F2-45E9-A139-4FC444B09A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29A72046-633E-4A1B-9073-19F3A5F8EB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699D054A-F4F6-47C8-B702-58E6B9ACDF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30BD09F1-CFC5-432C-B192-E196ED1DC86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49" name="Rounded Rectangle 38">
            <a:extLst>
              <a:ext uri="{FF2B5EF4-FFF2-40B4-BE49-F238E27FC236}">
                <a16:creationId xmlns:a16="http://schemas.microsoft.com/office/drawing/2014/main" id="{C4047290-67C0-40F2-BE0A-183A2DCC628F}"/>
              </a:ext>
            </a:extLst>
          </p:cNvPr>
          <p:cNvSpPr/>
          <p:nvPr/>
        </p:nvSpPr>
        <p:spPr>
          <a:xfrm>
            <a:off x="2215324" y="2266336"/>
            <a:ext cx="7772400" cy="4038600"/>
          </a:xfrm>
          <a:prstGeom prst="roundRect">
            <a:avLst>
              <a:gd name="adj" fmla="val 6636"/>
            </a:avLst>
          </a:prstGeom>
          <a:solidFill>
            <a:srgbClr val="082F7E"/>
          </a:solidFill>
          <a:ln w="76200">
            <a:solidFill>
              <a:srgbClr val="FFCC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4"/>
          </p:cNvPr>
          <p:cNvSpPr/>
          <p:nvPr/>
        </p:nvSpPr>
        <p:spPr>
          <a:xfrm>
            <a:off x="2534528" y="254508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Google               	20</a:t>
            </a:r>
          </a:p>
        </p:txBody>
      </p:sp>
      <p:sp>
        <p:nvSpPr>
          <p:cNvPr id="30" name="Rectangle 29">
            <a:hlinkClick r:id="rId5"/>
          </p:cNvPr>
          <p:cNvSpPr/>
          <p:nvPr/>
        </p:nvSpPr>
        <p:spPr>
          <a:xfrm>
            <a:off x="2534528" y="345948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Microsoft           	20</a:t>
            </a:r>
          </a:p>
        </p:txBody>
      </p:sp>
      <p:sp>
        <p:nvSpPr>
          <p:cNvPr id="31" name="Rectangle 30">
            <a:hlinkClick r:id="rId6"/>
          </p:cNvPr>
          <p:cNvSpPr/>
          <p:nvPr/>
        </p:nvSpPr>
        <p:spPr>
          <a:xfrm>
            <a:off x="2534528" y="437388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Dell                    	20</a:t>
            </a:r>
          </a:p>
        </p:txBody>
      </p:sp>
      <p:sp>
        <p:nvSpPr>
          <p:cNvPr id="32" name="Rectangle 31">
            <a:hlinkClick r:id="rId7"/>
          </p:cNvPr>
          <p:cNvSpPr/>
          <p:nvPr/>
        </p:nvSpPr>
        <p:spPr>
          <a:xfrm>
            <a:off x="6183292" y="437388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Starbucks 		10</a:t>
            </a:r>
          </a:p>
        </p:txBody>
      </p:sp>
      <p:sp>
        <p:nvSpPr>
          <p:cNvPr id="33" name="Rectangle 32">
            <a:hlinkClick r:id="rId8"/>
          </p:cNvPr>
          <p:cNvSpPr/>
          <p:nvPr/>
        </p:nvSpPr>
        <p:spPr>
          <a:xfrm>
            <a:off x="6183292" y="254508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Foot Locker       	10</a:t>
            </a:r>
          </a:p>
        </p:txBody>
      </p:sp>
      <p:sp>
        <p:nvSpPr>
          <p:cNvPr id="34" name="Rectangle 33">
            <a:hlinkClick r:id="rId9"/>
          </p:cNvPr>
          <p:cNvSpPr/>
          <p:nvPr/>
        </p:nvSpPr>
        <p:spPr>
          <a:xfrm>
            <a:off x="6183292" y="345948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Toyota               	10</a:t>
            </a:r>
          </a:p>
        </p:txBody>
      </p:sp>
      <p:sp>
        <p:nvSpPr>
          <p:cNvPr id="35" name="Rectangle 34">
            <a:hlinkClick r:id="rId10"/>
          </p:cNvPr>
          <p:cNvSpPr/>
          <p:nvPr/>
        </p:nvSpPr>
        <p:spPr>
          <a:xfrm>
            <a:off x="2534528" y="528828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Walmart            	10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183292" y="528828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34528" y="2554233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34528" y="3459020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34528" y="4361839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68695" y="2554233"/>
            <a:ext cx="3505200" cy="762000"/>
            <a:chOff x="4705350" y="3648075"/>
            <a:chExt cx="3505200" cy="762000"/>
          </a:xfrm>
        </p:grpSpPr>
        <p:sp>
          <p:nvSpPr>
            <p:cNvPr id="15" name="Rectangle 14"/>
            <p:cNvSpPr/>
            <p:nvPr/>
          </p:nvSpPr>
          <p:spPr>
            <a:xfrm>
              <a:off x="470535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00750" y="3724275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168695" y="3459020"/>
            <a:ext cx="3505200" cy="762000"/>
            <a:chOff x="4705350" y="4572000"/>
            <a:chExt cx="3505200" cy="762000"/>
          </a:xfrm>
        </p:grpSpPr>
        <p:sp>
          <p:nvSpPr>
            <p:cNvPr id="18" name="Rectangle 17"/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0075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34528" y="5287275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24" name="Rectangle 23"/>
          <p:cNvSpPr/>
          <p:nvPr/>
        </p:nvSpPr>
        <p:spPr>
          <a:xfrm>
            <a:off x="6185363" y="528727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each answer to learn more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04E31B6-6FCC-456D-A0F7-2AB0D6250640}"/>
              </a:ext>
            </a:extLst>
          </p:cNvPr>
          <p:cNvSpPr txBox="1"/>
          <p:nvPr/>
        </p:nvSpPr>
        <p:spPr>
          <a:xfrm>
            <a:off x="306064" y="97138"/>
            <a:ext cx="11525443" cy="173664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large companies 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sponsor scholarships?</a:t>
            </a:r>
          </a:p>
        </p:txBody>
      </p:sp>
      <p:sp>
        <p:nvSpPr>
          <p:cNvPr id="66" name="TextBox 65">
            <a:hlinkClick r:id="rId11" action="ppaction://hlinksldjump"/>
            <a:extLst>
              <a:ext uri="{FF2B5EF4-FFF2-40B4-BE49-F238E27FC236}">
                <a16:creationId xmlns:a16="http://schemas.microsoft.com/office/drawing/2014/main" id="{C9AD04F1-E4EC-4FDE-B0C9-3BBC677BFE7B}"/>
              </a:ext>
            </a:extLst>
          </p:cNvPr>
          <p:cNvSpPr txBox="1"/>
          <p:nvPr/>
        </p:nvSpPr>
        <p:spPr>
          <a:xfrm>
            <a:off x="137907" y="6014038"/>
            <a:ext cx="73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cs typeface="Arial" panose="020B0604020202020204" pitchFamily="34" charset="0"/>
                <a:hlinkClick r:id="rId11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  <a:cs typeface="Arial" panose="020B0604020202020204" pitchFamily="34" charset="0"/>
            </a:endParaRPr>
          </a:p>
        </p:txBody>
      </p:sp>
      <p:sp>
        <p:nvSpPr>
          <p:cNvPr id="67" name="TextBox 66">
            <a:hlinkClick r:id="rId12" action="ppaction://hlinksldjump"/>
            <a:extLst>
              <a:ext uri="{FF2B5EF4-FFF2-40B4-BE49-F238E27FC236}">
                <a16:creationId xmlns:a16="http://schemas.microsoft.com/office/drawing/2014/main" id="{6FF651DE-42A3-44E9-85AE-FA9746C878C5}"/>
              </a:ext>
            </a:extLst>
          </p:cNvPr>
          <p:cNvSpPr txBox="1"/>
          <p:nvPr/>
        </p:nvSpPr>
        <p:spPr>
          <a:xfrm>
            <a:off x="597557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2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68" name="TextBox 67">
            <a:hlinkClick r:id="rId13" action="ppaction://hlinksldjump"/>
            <a:extLst>
              <a:ext uri="{FF2B5EF4-FFF2-40B4-BE49-F238E27FC236}">
                <a16:creationId xmlns:a16="http://schemas.microsoft.com/office/drawing/2014/main" id="{05D0BF17-94BD-426D-9C1F-0C70A2E9746E}"/>
              </a:ext>
            </a:extLst>
          </p:cNvPr>
          <p:cNvSpPr txBox="1"/>
          <p:nvPr/>
        </p:nvSpPr>
        <p:spPr>
          <a:xfrm>
            <a:off x="1057206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3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69" name="Arrow: Right 68">
            <a:hlinkClick r:id="rId14" action="ppaction://hlinksldjump"/>
            <a:extLst>
              <a:ext uri="{FF2B5EF4-FFF2-40B4-BE49-F238E27FC236}">
                <a16:creationId xmlns:a16="http://schemas.microsoft.com/office/drawing/2014/main" id="{539C49F1-31D8-4B76-8D32-C57E6EFB1EA3}"/>
              </a:ext>
            </a:extLst>
          </p:cNvPr>
          <p:cNvSpPr/>
          <p:nvPr/>
        </p:nvSpPr>
        <p:spPr>
          <a:xfrm>
            <a:off x="11019008" y="6109859"/>
            <a:ext cx="914401" cy="516244"/>
          </a:xfrm>
          <a:prstGeom prst="rightArrow">
            <a:avLst>
              <a:gd name="adj1" fmla="val 22946"/>
              <a:gd name="adj2" fmla="val 466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C15FFF5C-BE05-4A3C-9399-73D8787FE3EC}"/>
              </a:ext>
            </a:extLst>
          </p:cNvPr>
          <p:cNvGrpSpPr/>
          <p:nvPr/>
        </p:nvGrpSpPr>
        <p:grpSpPr>
          <a:xfrm>
            <a:off x="6168695" y="4361839"/>
            <a:ext cx="3505200" cy="762000"/>
            <a:chOff x="1066800" y="2743200"/>
            <a:chExt cx="3505200" cy="7620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14508F0F-459D-4D80-BE5E-2CC0C39DAE6C}"/>
                </a:ext>
              </a:extLst>
            </p:cNvPr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0D7BBD85-BBFB-4E79-82D8-3D0E7D2C62B0}"/>
                </a:ext>
              </a:extLst>
            </p:cNvPr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170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4A75AF82-A2E3-422E-A53D-B1F766370F26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FE204CBC-D86D-4F8B-948C-DE37F26748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0EB9817-CA65-4135-8992-47D231B8B0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C4B8EC2F-9872-4873-BADD-62D8996B3F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0C783064-CFB1-4975-A659-7E1C89758A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4BE33625-DDDE-4724-A2BB-7DE99FA567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3DCBFF25-B239-4361-819B-15CB6CE8492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C00DB8A6-F38B-4989-B83F-244D319BEC8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8A35BCD8-D288-400C-AB42-2F77AA962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E0CABABB-7D06-4C6A-9746-A926779EA1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5495F4C6-F906-47FA-8A52-65ABBFA4AA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1BE76046-C398-4429-8FBD-9FC79559090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3F25C823-8617-4E8E-9082-CA9C8F453A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A71364A4-1098-4847-8EB9-2C971EB72B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D0D46748-D303-483E-A87E-195020B94F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8D8A4BF1-E15C-4D24-9703-B5E3CA5A40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7E24A34E-3286-4109-ADC6-535A684918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838648EB-CA1E-40F9-A8CA-EB70A19F12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A567719C-1D00-4F13-83ED-6F8423E6D9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1D7981CE-1B64-468D-B3B6-21ED23A611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3F327B45-67C6-4428-9D6E-9ED42C187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53" name="Rounded Rectangle 38">
            <a:extLst>
              <a:ext uri="{FF2B5EF4-FFF2-40B4-BE49-F238E27FC236}">
                <a16:creationId xmlns:a16="http://schemas.microsoft.com/office/drawing/2014/main" id="{E1CE97DD-787B-4020-9868-8A6662C254C7}"/>
              </a:ext>
            </a:extLst>
          </p:cNvPr>
          <p:cNvSpPr/>
          <p:nvPr/>
        </p:nvSpPr>
        <p:spPr>
          <a:xfrm>
            <a:off x="2215324" y="2266336"/>
            <a:ext cx="7772400" cy="4038600"/>
          </a:xfrm>
          <a:prstGeom prst="roundRect">
            <a:avLst>
              <a:gd name="adj" fmla="val 6636"/>
            </a:avLst>
          </a:prstGeom>
          <a:solidFill>
            <a:srgbClr val="082F7E"/>
          </a:solidFill>
          <a:ln w="76200">
            <a:solidFill>
              <a:srgbClr val="FFCC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4"/>
          </p:cNvPr>
          <p:cNvSpPr/>
          <p:nvPr/>
        </p:nvSpPr>
        <p:spPr>
          <a:xfrm>
            <a:off x="2562117" y="2557157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/>
              <a:t>Jay-Z                    	20</a:t>
            </a:r>
            <a:endParaRPr lang="en-US" sz="2400" b="1" dirty="0"/>
          </a:p>
        </p:txBody>
      </p:sp>
      <p:sp>
        <p:nvSpPr>
          <p:cNvPr id="30" name="Rectangle 29">
            <a:hlinkClick r:id="rId5"/>
          </p:cNvPr>
          <p:cNvSpPr/>
          <p:nvPr/>
        </p:nvSpPr>
        <p:spPr>
          <a:xfrm>
            <a:off x="2562117" y="34620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/>
              <a:t>Derek Jeter          	20</a:t>
            </a:r>
          </a:p>
        </p:txBody>
      </p:sp>
      <p:sp>
        <p:nvSpPr>
          <p:cNvPr id="31" name="Rectangle 30">
            <a:hlinkClick r:id="rId6"/>
          </p:cNvPr>
          <p:cNvSpPr/>
          <p:nvPr/>
        </p:nvSpPr>
        <p:spPr>
          <a:xfrm>
            <a:off x="2562117" y="4385957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/>
              <a:t>Tiger Woods         	10</a:t>
            </a:r>
          </a:p>
        </p:txBody>
      </p:sp>
      <p:sp>
        <p:nvSpPr>
          <p:cNvPr id="32" name="Rectangle 31">
            <a:hlinkClick r:id="rId7"/>
          </p:cNvPr>
          <p:cNvSpPr/>
          <p:nvPr/>
        </p:nvSpPr>
        <p:spPr>
          <a:xfrm>
            <a:off x="6203842" y="2557157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/>
              <a:t>Zendaya 		10</a:t>
            </a:r>
          </a:p>
        </p:txBody>
      </p:sp>
      <p:sp>
        <p:nvSpPr>
          <p:cNvPr id="33" name="Rectangle 32">
            <a:hlinkClick r:id="rId8"/>
          </p:cNvPr>
          <p:cNvSpPr/>
          <p:nvPr/>
        </p:nvSpPr>
        <p:spPr>
          <a:xfrm>
            <a:off x="6200667" y="34620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/>
              <a:t>will.i.am                	10</a:t>
            </a:r>
          </a:p>
        </p:txBody>
      </p:sp>
      <p:sp>
        <p:nvSpPr>
          <p:cNvPr id="34" name="Rectangle 33">
            <a:hlinkClick r:id="rId9"/>
          </p:cNvPr>
          <p:cNvSpPr/>
          <p:nvPr/>
        </p:nvSpPr>
        <p:spPr>
          <a:xfrm>
            <a:off x="6200667" y="4385957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/>
              <a:t>John Lennon         	10</a:t>
            </a:r>
          </a:p>
        </p:txBody>
      </p:sp>
      <p:sp>
        <p:nvSpPr>
          <p:cNvPr id="35" name="Rectangle 34">
            <a:hlinkClick r:id="rId10"/>
          </p:cNvPr>
          <p:cNvSpPr/>
          <p:nvPr/>
        </p:nvSpPr>
        <p:spPr>
          <a:xfrm>
            <a:off x="2562117" y="5300357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/>
              <a:t>Stranger Things 	10</a:t>
            </a:r>
          </a:p>
        </p:txBody>
      </p:sp>
      <p:sp>
        <p:nvSpPr>
          <p:cNvPr id="36" name="Rectangle 35">
            <a:hlinkClick r:id="rId11"/>
          </p:cNvPr>
          <p:cNvSpPr/>
          <p:nvPr/>
        </p:nvSpPr>
        <p:spPr>
          <a:xfrm>
            <a:off x="6200667" y="5300357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/>
              <a:t>LeBron James      	10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63213" y="2543517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63213" y="3448810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63213" y="4385957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2B78C1AE-59AF-4EE1-BEC5-2A05C2B3D379}"/>
              </a:ext>
            </a:extLst>
          </p:cNvPr>
          <p:cNvSpPr txBox="1"/>
          <p:nvPr/>
        </p:nvSpPr>
        <p:spPr>
          <a:xfrm>
            <a:off x="306064" y="97138"/>
            <a:ext cx="11525443" cy="173664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Name a celebrity who 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sponsors a scholarship.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219869" y="2543517"/>
            <a:ext cx="3505200" cy="762000"/>
            <a:chOff x="4733925" y="2743200"/>
            <a:chExt cx="3505200" cy="762000"/>
          </a:xfrm>
        </p:grpSpPr>
        <p:sp>
          <p:nvSpPr>
            <p:cNvPr id="12" name="Rectangle 11"/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214002" y="3448810"/>
            <a:ext cx="3505200" cy="762000"/>
            <a:chOff x="4705350" y="3648075"/>
            <a:chExt cx="3505200" cy="762000"/>
          </a:xfrm>
        </p:grpSpPr>
        <p:sp>
          <p:nvSpPr>
            <p:cNvPr id="15" name="Rectangle 14"/>
            <p:cNvSpPr/>
            <p:nvPr/>
          </p:nvSpPr>
          <p:spPr>
            <a:xfrm>
              <a:off x="470535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00750" y="3724275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68785" y="5309105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214002" y="4385957"/>
            <a:ext cx="3505200" cy="762000"/>
            <a:chOff x="4705350" y="4572000"/>
            <a:chExt cx="3505200" cy="762000"/>
          </a:xfrm>
        </p:grpSpPr>
        <p:sp>
          <p:nvSpPr>
            <p:cNvPr id="18" name="Rectangle 17"/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600075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A59BE8B-D222-40C9-BEEF-DF772A2EF9CE}"/>
              </a:ext>
            </a:extLst>
          </p:cNvPr>
          <p:cNvGrpSpPr/>
          <p:nvPr/>
        </p:nvGrpSpPr>
        <p:grpSpPr>
          <a:xfrm>
            <a:off x="6214002" y="5313544"/>
            <a:ext cx="3505200" cy="762000"/>
            <a:chOff x="4705350" y="4572000"/>
            <a:chExt cx="3505200" cy="762000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06C1FFA-4EE8-42FC-B7C1-383F47B76DC9}"/>
                </a:ext>
              </a:extLst>
            </p:cNvPr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0AEC2469-E27A-4892-AD1F-74AFEFC30E2A}"/>
                </a:ext>
              </a:extLst>
            </p:cNvPr>
            <p:cNvSpPr/>
            <p:nvPr/>
          </p:nvSpPr>
          <p:spPr>
            <a:xfrm>
              <a:off x="600075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8</a:t>
              </a: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DD3EAEB2-9922-4043-BF90-FF489F6C01C9}"/>
              </a:ext>
            </a:extLst>
          </p:cNvPr>
          <p:cNvSpPr/>
          <p:nvPr/>
        </p:nvSpPr>
        <p:spPr>
          <a:xfrm>
            <a:off x="4176243" y="6431525"/>
            <a:ext cx="38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each answer to learn more</a:t>
            </a:r>
          </a:p>
        </p:txBody>
      </p:sp>
      <p:sp>
        <p:nvSpPr>
          <p:cNvPr id="75" name="TextBox 74">
            <a:hlinkClick r:id="rId12" action="ppaction://hlinksldjump"/>
            <a:extLst>
              <a:ext uri="{FF2B5EF4-FFF2-40B4-BE49-F238E27FC236}">
                <a16:creationId xmlns:a16="http://schemas.microsoft.com/office/drawing/2014/main" id="{2D66559B-0846-49D6-ADBD-1ED7A0898D25}"/>
              </a:ext>
            </a:extLst>
          </p:cNvPr>
          <p:cNvSpPr txBox="1"/>
          <p:nvPr/>
        </p:nvSpPr>
        <p:spPr>
          <a:xfrm>
            <a:off x="137907" y="6014038"/>
            <a:ext cx="73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cs typeface="Arial" panose="020B0604020202020204" pitchFamily="34" charset="0"/>
                <a:hlinkClick r:id="rId12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  <a:cs typeface="Arial" panose="020B0604020202020204" pitchFamily="34" charset="0"/>
            </a:endParaRPr>
          </a:p>
        </p:txBody>
      </p:sp>
      <p:sp>
        <p:nvSpPr>
          <p:cNvPr id="76" name="TextBox 75">
            <a:hlinkClick r:id="rId13" action="ppaction://hlinksldjump"/>
            <a:extLst>
              <a:ext uri="{FF2B5EF4-FFF2-40B4-BE49-F238E27FC236}">
                <a16:creationId xmlns:a16="http://schemas.microsoft.com/office/drawing/2014/main" id="{060D317C-15CD-423A-9D6C-0D70DE5A9E44}"/>
              </a:ext>
            </a:extLst>
          </p:cNvPr>
          <p:cNvSpPr txBox="1"/>
          <p:nvPr/>
        </p:nvSpPr>
        <p:spPr>
          <a:xfrm>
            <a:off x="597557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3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7" name="TextBox 76">
            <a:hlinkClick r:id="rId14" action="ppaction://hlinksldjump"/>
            <a:extLst>
              <a:ext uri="{FF2B5EF4-FFF2-40B4-BE49-F238E27FC236}">
                <a16:creationId xmlns:a16="http://schemas.microsoft.com/office/drawing/2014/main" id="{A10470A6-4DB7-4A50-B166-6E4FF76189DF}"/>
              </a:ext>
            </a:extLst>
          </p:cNvPr>
          <p:cNvSpPr txBox="1"/>
          <p:nvPr/>
        </p:nvSpPr>
        <p:spPr>
          <a:xfrm>
            <a:off x="1057206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4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8" name="Arrow: Right 77">
            <a:hlinkClick r:id="rId15" action="ppaction://hlinksldjump"/>
            <a:extLst>
              <a:ext uri="{FF2B5EF4-FFF2-40B4-BE49-F238E27FC236}">
                <a16:creationId xmlns:a16="http://schemas.microsoft.com/office/drawing/2014/main" id="{E976E3C0-43C0-41EA-B66B-1A23D52DA376}"/>
              </a:ext>
            </a:extLst>
          </p:cNvPr>
          <p:cNvSpPr/>
          <p:nvPr/>
        </p:nvSpPr>
        <p:spPr>
          <a:xfrm>
            <a:off x="11019008" y="6109859"/>
            <a:ext cx="914401" cy="516244"/>
          </a:xfrm>
          <a:prstGeom prst="rightArrow">
            <a:avLst>
              <a:gd name="adj1" fmla="val 22946"/>
              <a:gd name="adj2" fmla="val 466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D9671E5E-E554-479E-95E4-EABAA815771C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5726575-DBA1-4D57-A9F6-7CEF2AE08A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7847E37-D700-4F67-B826-3CBE98F9C6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ED19FC1-FB80-46CE-B074-D3925C3AC7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538B2825-6DAA-4DF2-B5DF-810FAD35C85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E1189C83-252C-4C49-A08D-DD16E40681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CFF5BD6-E566-4FC2-9B06-BD58FA49D7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6C4F4989-45D4-4468-B8BF-4C9F979873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64834101-C793-4699-BC4F-B7C2169376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D790382-CAD7-4356-8E6F-3A9C6DA409D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5FDB571-4ABB-45F4-947D-A3121EC52C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23CABF6D-9B2D-4C06-B1AE-3C663BE1D9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F7D3270E-8558-47FB-A381-796FBE92B2D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7AD48A78-C4A9-4D26-A26E-4F53DF3184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F66064D4-42FC-43E6-A8D5-DC5AEE538A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031AB1E6-F3C5-47B0-B416-147113727F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C44BA3B-CB77-4A89-B79C-5ED026781B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2255B783-8916-4AF0-A65C-883D137525B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DD305221-ECD5-4B96-91F0-28D9C992FC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362B2A77-9B2A-4026-AFA9-668A12D6E18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19AF8D88-83E3-4857-BED5-3201F65C0B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B75FD92-1CDC-489E-8622-2644C0545594}"/>
              </a:ext>
            </a:extLst>
          </p:cNvPr>
          <p:cNvSpPr txBox="1"/>
          <p:nvPr/>
        </p:nvSpPr>
        <p:spPr>
          <a:xfrm>
            <a:off x="4079262" y="-79653"/>
            <a:ext cx="4033476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1F497D"/>
                  </a:solidFill>
                </a:uFill>
              </a:rPr>
              <a:t>X</a:t>
            </a:r>
          </a:p>
        </p:txBody>
      </p:sp>
      <p:sp>
        <p:nvSpPr>
          <p:cNvPr id="4" name="Action Button: Custom 3">
            <a:hlinkClick r:id="" action="ppaction://hlinkshowjump?jump=lastslideviewed" highlightClick="1"/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FF0000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162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45758FC4-E090-4C19-A29E-20E742666C16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DE7B6E3-7203-4D8B-BE82-0A2C0BF6E37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A84A2B6-4886-4EE0-A4A8-19A3C34F4B0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52DF759-00E2-4698-8F68-2841001EFA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4107757-3CCC-4A0F-A7F1-24E783B070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C85E761-9104-4BB9-865C-2474075D71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89073560-2A41-4966-883C-B89F0C7658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14AE0AAF-34F2-46D0-9846-3ABAC8951E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AF36A3D-03F2-408A-B80D-FD36DF0A12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A563906E-6262-4A9F-8706-6787D7E64F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96D0F273-3D2F-41D8-ABEB-AD769980D2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A6BD6E9E-3D3D-4280-8919-0235BF54187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689CAC98-007B-48F0-9AC0-DD075498BB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67D8E1F-F543-455C-94E1-F47710E014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806F96CB-757F-4332-8975-39209F5DDB4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88C0CA5C-C21A-4EEC-BB1C-38F9582BBA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E281CE9-661F-4B95-BD97-EE983D9CCD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83C89805-1FF7-4383-8928-1698D1C54D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3C210FE8-F227-41F1-BA75-885E1D24B4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D3E747F0-7BA3-4424-B31C-50AAC3414A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5A0C680D-0292-4002-9D18-804B68E5C0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DB6033D-79F0-4953-A953-D19F529C4954}"/>
              </a:ext>
            </a:extLst>
          </p:cNvPr>
          <p:cNvSpPr txBox="1"/>
          <p:nvPr/>
        </p:nvSpPr>
        <p:spPr>
          <a:xfrm>
            <a:off x="1346613" y="0"/>
            <a:ext cx="4033476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1F497D"/>
                  </a:solidFill>
                </a:uFill>
              </a:rPr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1BF767-8711-46AB-9ADA-AB6AA8DE72F9}"/>
              </a:ext>
            </a:extLst>
          </p:cNvPr>
          <p:cNvSpPr txBox="1"/>
          <p:nvPr/>
        </p:nvSpPr>
        <p:spPr>
          <a:xfrm>
            <a:off x="6620814" y="0"/>
            <a:ext cx="4033476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1F497D"/>
                  </a:solidFill>
                </a:uFill>
              </a:rPr>
              <a:t>X</a:t>
            </a:r>
          </a:p>
        </p:txBody>
      </p:sp>
      <p:sp>
        <p:nvSpPr>
          <p:cNvPr id="2" name="Action Button: Custom 1">
            <a:hlinkClick r:id="" action="ppaction://hlinkshowjump?jump=lastslideviewed" highlightClick="1"/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15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CBBB6C17-C4BC-4C46-B976-D0AC3E9563B6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22997FF-4ED6-48A5-8D9D-F4178A48F6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41D704A-D57C-4B5A-B8E0-6F5FE0B9E1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C3DD1B8-DA37-4E9F-8ED1-2BE1B0282B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1431B83-D0B8-4D52-83F1-0F8E2D6CAC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3918603-5C57-436E-8123-109C5753E8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92EF836-E84F-4ED3-84C4-C32F100C3E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9127384-1E37-4C91-B902-45AF4AE62E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999B919-9768-40FE-91BD-64A7667B37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A129A81-5B0C-4BBD-A22E-83C81B6D5D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384296E-61A8-4C6E-BA6C-C1657B110AB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43FFA997-6B98-4967-8273-44B4B0FCC4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C305DCFC-425F-40A2-BAD5-45D45FB761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7CD3159-9901-4CB4-BEB3-283B6747CF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5C4A1F15-E26D-4AF8-8CF2-9D6786B490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2932C472-49CF-447C-A8DA-2703EB7A12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98147FD0-BC41-4124-A95A-0FDC0CFB4A4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AEDD22C1-A94B-4308-896E-E14F782BC8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C40FA81-44F6-4F25-B4ED-5ACEF6B23D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297640F8-7B6C-470F-BEEB-B5126518BE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E28E102F-77D4-401F-B62D-CFF6180FBC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6DDB089C-FD16-4717-8C36-8564FFD0ACA8}"/>
              </a:ext>
            </a:extLst>
          </p:cNvPr>
          <p:cNvSpPr/>
          <p:nvPr/>
        </p:nvSpPr>
        <p:spPr>
          <a:xfrm>
            <a:off x="3689330" y="2491229"/>
            <a:ext cx="6907778" cy="3299971"/>
          </a:xfrm>
          <a:prstGeom prst="ellipse">
            <a:avLst/>
          </a:prstGeom>
          <a:solidFill>
            <a:srgbClr val="00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D5D2C04-B32F-4673-AA48-E990B243334E}"/>
              </a:ext>
            </a:extLst>
          </p:cNvPr>
          <p:cNvSpPr/>
          <p:nvPr/>
        </p:nvSpPr>
        <p:spPr>
          <a:xfrm>
            <a:off x="3543890" y="2357120"/>
            <a:ext cx="7198659" cy="3576319"/>
          </a:xfrm>
          <a:prstGeom prst="ellipse">
            <a:avLst/>
          </a:prstGeom>
          <a:noFill/>
          <a:ln w="5715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00AD1E9-1B08-4AB1-8F50-272A0C6A6C88}"/>
              </a:ext>
            </a:extLst>
          </p:cNvPr>
          <p:cNvSpPr/>
          <p:nvPr/>
        </p:nvSpPr>
        <p:spPr>
          <a:xfrm>
            <a:off x="4082926" y="1978007"/>
            <a:ext cx="6120586" cy="27546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7300" b="1" cap="none" spc="0" dirty="0">
                <a:ln w="0">
                  <a:solidFill>
                    <a:srgbClr val="1F497D"/>
                  </a:solidFill>
                </a:ln>
                <a:gradFill flip="none" rotWithShape="1">
                  <a:gsLst>
                    <a:gs pos="0">
                      <a:srgbClr val="FFC000"/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FF00"/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loucester MT Extra Condensed" panose="02030808020601010101" pitchFamily="18" charset="0"/>
              </a:rPr>
              <a:t>Financial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0ADC077-903C-4296-82D9-681FD3D2F19C}"/>
              </a:ext>
            </a:extLst>
          </p:cNvPr>
          <p:cNvSpPr/>
          <p:nvPr/>
        </p:nvSpPr>
        <p:spPr>
          <a:xfrm>
            <a:off x="5597091" y="3843691"/>
            <a:ext cx="3092257" cy="27546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7300" b="1" cap="none" spc="0" dirty="0">
                <a:ln w="0">
                  <a:solidFill>
                    <a:srgbClr val="1F497D"/>
                  </a:solidFill>
                </a:ln>
                <a:gradFill flip="none" rotWithShape="1">
                  <a:gsLst>
                    <a:gs pos="0">
                      <a:srgbClr val="FFC000"/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FF00"/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loucester MT Extra Condensed" panose="02030808020601010101" pitchFamily="18" charset="0"/>
              </a:rPr>
              <a:t>Feud</a:t>
            </a:r>
          </a:p>
        </p:txBody>
      </p:sp>
      <p:pic>
        <p:nvPicPr>
          <p:cNvPr id="30" name="Picture 2" descr="E:\Communications\Logos\UCanGo2\UCG2._white_outline.gif">
            <a:extLst>
              <a:ext uri="{FF2B5EF4-FFF2-40B4-BE49-F238E27FC236}">
                <a16:creationId xmlns:a16="http://schemas.microsoft.com/office/drawing/2014/main" id="{4CE42B57-CCE1-4804-B793-45672829B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33" y="121315"/>
            <a:ext cx="4938874" cy="155252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953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8606D34-489C-4FBD-9945-5FE50B46533E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0B8334D-FFFF-4972-9037-2C02DCAA94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588259E-A04B-445F-8EE0-4144449079F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6CFC872-B100-4607-B179-F40EDBE31A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1685BD6-695E-4644-9B4F-EAB65AE8ED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DC45185-0048-48F5-8E1E-AD64AE058E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D4291634-1C36-4779-AC44-DA7AD32BF9E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A945AC99-7714-4252-BEFD-95EB50F2E2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EBEA1C62-9ADA-477A-9F37-3FB9CA147B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3ECCA743-77F5-4A5F-A9AB-DEEE0B3C42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2BC59C78-E564-451C-906F-8848E86566A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154E91F-4541-4D6E-9F90-24B438FE1F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F37786A-0470-42C6-A324-B6FD15F8C3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A36E6D75-F15C-4DB1-B4FC-CFF8751846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FE293B02-A3FF-4361-9494-E31084B7DA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832BDE9E-CD26-438B-8EBF-8EF0E6AEE7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7B8391D4-D164-4FE9-AFF8-F0BBC6AB6C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4347398E-8F07-4785-94C8-187EB9EAA5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ABF24615-1A57-43DD-95A4-190EBC6C9C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312819BD-F140-48AF-99D0-9988B7BF23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E5B81C9C-6B49-4711-B24E-0F96483DAD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A1080A87-38E9-4D20-B11A-60BA30F0DC8D}"/>
              </a:ext>
            </a:extLst>
          </p:cNvPr>
          <p:cNvSpPr txBox="1"/>
          <p:nvPr/>
        </p:nvSpPr>
        <p:spPr>
          <a:xfrm>
            <a:off x="4087490" y="-159306"/>
            <a:ext cx="4033476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1F497D"/>
                  </a:solidFill>
                </a:uFill>
              </a:rPr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04FE3F-AA84-441C-ACA1-DE74BBF14484}"/>
              </a:ext>
            </a:extLst>
          </p:cNvPr>
          <p:cNvSpPr txBox="1"/>
          <p:nvPr/>
        </p:nvSpPr>
        <p:spPr>
          <a:xfrm>
            <a:off x="86794" y="-159306"/>
            <a:ext cx="4033476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1F497D"/>
                  </a:solidFill>
                </a:uFill>
              </a:rPr>
              <a:t>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9DA7E7-54E3-4980-808C-01F379C4C9B3}"/>
              </a:ext>
            </a:extLst>
          </p:cNvPr>
          <p:cNvSpPr txBox="1"/>
          <p:nvPr/>
        </p:nvSpPr>
        <p:spPr>
          <a:xfrm>
            <a:off x="8088186" y="-159306"/>
            <a:ext cx="4033476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1F497D"/>
                  </a:solidFill>
                </a:uFill>
              </a:rPr>
              <a:t>X</a:t>
            </a:r>
          </a:p>
        </p:txBody>
      </p:sp>
      <p:sp>
        <p:nvSpPr>
          <p:cNvPr id="6" name="Action Button: Custom 5">
            <a:hlinkClick r:id="" action="ppaction://hlinkshowjump?jump=lastslideviewed" highlightClick="1"/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07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2D480D0-EA68-4F79-BAF2-FB1698D497F6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BD9ADA8-68D4-4E12-9867-50C0072DC0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2BAAA91-90CB-42F6-B7F9-F3197F2BFF0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4A4AE63-2C02-411D-8A55-66AD530D70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75DA4D4-77D1-4E62-809F-6A75FDB571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4EC5F24-A7DF-4B97-98ED-ED5D479992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332C364-0E7E-4077-AC08-372AD0DEB2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E0794B5D-13F9-4B4B-98A6-B5A025F579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365274A-BB01-4F31-8BBD-4983FB75CA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29A997F-8D3F-477A-901F-429B9D3AFE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24847ED1-16AC-4086-848E-1BC5AD74C6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508AA90-C817-4EDD-ACC7-80BE819553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4C9DB473-8781-471C-BFD9-E0FE944302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7973405-8373-4DD1-8C06-A9631A55F8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8FB10FEE-73BA-4EC6-BAB2-78AE5B1FD1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C93626FC-C810-4DCA-A161-66B2AE71116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5AA2BBF9-0AFE-4233-8B52-3901E73107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3363E4A3-56B9-4D05-BA0B-F7F58D78F7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4D06D0EF-4928-45D6-9F8E-DA2968A8DF4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BD775E15-83E8-4B34-8D79-411DD2F891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E854678F-047F-4E4D-A916-68194C999A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pic>
        <p:nvPicPr>
          <p:cNvPr id="56" name="Picture 2" descr="E:\Communications\Logos\UCanGo2\UCG2._white_outline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04" y="451063"/>
            <a:ext cx="11025991" cy="346598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/>
          <p:cNvSpPr/>
          <p:nvPr/>
        </p:nvSpPr>
        <p:spPr>
          <a:xfrm>
            <a:off x="1449747" y="4673942"/>
            <a:ext cx="9326720" cy="8615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5300"/>
              </a:lnSpc>
            </a:pPr>
            <a:r>
              <a:rPr lang="en-US" sz="8800" b="1" dirty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Franklin Gothic Medium" pitchFamily="34" charset="0"/>
              </a:rPr>
              <a:t>Thanks for playing!</a:t>
            </a:r>
          </a:p>
        </p:txBody>
      </p:sp>
    </p:spTree>
    <p:extLst>
      <p:ext uri="{BB962C8B-B14F-4D97-AF65-F5344CB8AC3E}">
        <p14:creationId xmlns:p14="http://schemas.microsoft.com/office/powerpoint/2010/main" val="2637369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>
            <a:extLst>
              <a:ext uri="{FF2B5EF4-FFF2-40B4-BE49-F238E27FC236}">
                <a16:creationId xmlns:a16="http://schemas.microsoft.com/office/drawing/2014/main" id="{AAD6D1F6-C9FB-4005-A37A-A52B158216B1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72E477C5-81E0-4038-A74C-9741D61533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38956BE6-0395-4B0B-A185-AF738FEB7F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id="{49725B41-84C2-420F-8761-6847771FF0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129AB479-62BC-4A3E-BFA2-8B8A2AE850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E17A0BE1-6583-42BF-A60B-6514F153B8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2AC7E1A6-68BF-4C2A-8920-D482838C464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id="{CD7CFF81-9EFB-4E30-B7AE-CADED79400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18E8548C-EE8B-413E-A203-9F4430E0B8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1" name="Picture 90">
              <a:extLst>
                <a:ext uri="{FF2B5EF4-FFF2-40B4-BE49-F238E27FC236}">
                  <a16:creationId xmlns:a16="http://schemas.microsoft.com/office/drawing/2014/main" id="{E6C73BC5-E44A-45F7-B12F-78D1D57D43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2" name="Picture 91">
              <a:extLst>
                <a:ext uri="{FF2B5EF4-FFF2-40B4-BE49-F238E27FC236}">
                  <a16:creationId xmlns:a16="http://schemas.microsoft.com/office/drawing/2014/main" id="{E1B72EDE-5943-4DFA-8FE1-366EDF4E39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id="{633FE9D6-2D0D-496C-BC62-35F495DA66A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4" name="Picture 93">
              <a:extLst>
                <a:ext uri="{FF2B5EF4-FFF2-40B4-BE49-F238E27FC236}">
                  <a16:creationId xmlns:a16="http://schemas.microsoft.com/office/drawing/2014/main" id="{F7C1D19D-1D00-4A82-83A9-0A52B66945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5" name="Picture 94">
              <a:extLst>
                <a:ext uri="{FF2B5EF4-FFF2-40B4-BE49-F238E27FC236}">
                  <a16:creationId xmlns:a16="http://schemas.microsoft.com/office/drawing/2014/main" id="{3DD6A60C-4B88-4383-B8BA-FB00E3E211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6" name="Picture 95">
              <a:extLst>
                <a:ext uri="{FF2B5EF4-FFF2-40B4-BE49-F238E27FC236}">
                  <a16:creationId xmlns:a16="http://schemas.microsoft.com/office/drawing/2014/main" id="{D24BD5C0-2626-4B54-83A2-B737D9DA33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7" name="Picture 96">
              <a:extLst>
                <a:ext uri="{FF2B5EF4-FFF2-40B4-BE49-F238E27FC236}">
                  <a16:creationId xmlns:a16="http://schemas.microsoft.com/office/drawing/2014/main" id="{47A5B8D5-A066-46FB-BCBB-5CFA4E24E7D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8" name="Picture 97">
              <a:extLst>
                <a:ext uri="{FF2B5EF4-FFF2-40B4-BE49-F238E27FC236}">
                  <a16:creationId xmlns:a16="http://schemas.microsoft.com/office/drawing/2014/main" id="{4714A1CE-32AD-4FE6-875D-E0E5C2E505D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9" name="Picture 98">
              <a:extLst>
                <a:ext uri="{FF2B5EF4-FFF2-40B4-BE49-F238E27FC236}">
                  <a16:creationId xmlns:a16="http://schemas.microsoft.com/office/drawing/2014/main" id="{A57E2809-8709-4729-A830-C8AF36A0D6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00" name="Picture 99">
              <a:extLst>
                <a:ext uri="{FF2B5EF4-FFF2-40B4-BE49-F238E27FC236}">
                  <a16:creationId xmlns:a16="http://schemas.microsoft.com/office/drawing/2014/main" id="{D3F91954-E6F2-4A69-8DBB-A5B16EC65C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01" name="Picture 100">
              <a:extLst>
                <a:ext uri="{FF2B5EF4-FFF2-40B4-BE49-F238E27FC236}">
                  <a16:creationId xmlns:a16="http://schemas.microsoft.com/office/drawing/2014/main" id="{B57F0410-BA3A-41AA-A62B-EAB7BE7E27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02" name="Picture 101">
              <a:extLst>
                <a:ext uri="{FF2B5EF4-FFF2-40B4-BE49-F238E27FC236}">
                  <a16:creationId xmlns:a16="http://schemas.microsoft.com/office/drawing/2014/main" id="{1179F174-D866-4DC1-80FC-DC5B3ED7CD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Rounded Rectangle 38">
            <a:extLst>
              <a:ext uri="{FF2B5EF4-FFF2-40B4-BE49-F238E27FC236}">
                <a16:creationId xmlns:a16="http://schemas.microsoft.com/office/drawing/2014/main" id="{D67C6787-110A-4845-B438-36244108636C}"/>
              </a:ext>
            </a:extLst>
          </p:cNvPr>
          <p:cNvSpPr/>
          <p:nvPr/>
        </p:nvSpPr>
        <p:spPr>
          <a:xfrm>
            <a:off x="2215324" y="2266336"/>
            <a:ext cx="7772400" cy="4038600"/>
          </a:xfrm>
          <a:prstGeom prst="roundRect">
            <a:avLst>
              <a:gd name="adj" fmla="val 6636"/>
            </a:avLst>
          </a:prstGeom>
          <a:solidFill>
            <a:srgbClr val="082F7E"/>
          </a:solidFill>
          <a:ln w="76200">
            <a:solidFill>
              <a:srgbClr val="FFCC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BA4216-B993-416C-A441-B14E5BA23256}"/>
              </a:ext>
            </a:extLst>
          </p:cNvPr>
          <p:cNvSpPr txBox="1"/>
          <p:nvPr/>
        </p:nvSpPr>
        <p:spPr>
          <a:xfrm>
            <a:off x="1914140" y="125447"/>
            <a:ext cx="8363719" cy="173664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does each letter in FAFSA stand for?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63D733-79CD-413E-8A3C-249932C37D1F}"/>
              </a:ext>
            </a:extLst>
          </p:cNvPr>
          <p:cNvSpPr/>
          <p:nvPr/>
        </p:nvSpPr>
        <p:spPr>
          <a:xfrm>
            <a:off x="2492517" y="257795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Free		          	40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CC30B3-A259-4E3A-AECA-FD5E1752CBFF}"/>
              </a:ext>
            </a:extLst>
          </p:cNvPr>
          <p:cNvSpPr/>
          <p:nvPr/>
        </p:nvSpPr>
        <p:spPr>
          <a:xfrm>
            <a:off x="2492517" y="3476011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Application	 	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EABDC4-9095-49C8-9741-84B98ED4A429}"/>
              </a:ext>
            </a:extLst>
          </p:cNvPr>
          <p:cNvSpPr/>
          <p:nvPr/>
        </p:nvSpPr>
        <p:spPr>
          <a:xfrm>
            <a:off x="2492517" y="439993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Federal		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23A48A-A501-41DB-85B9-2353FA33DD41}"/>
              </a:ext>
            </a:extLst>
          </p:cNvPr>
          <p:cNvSpPr/>
          <p:nvPr/>
        </p:nvSpPr>
        <p:spPr>
          <a:xfrm>
            <a:off x="6187249" y="257795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Aid     			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B8E17-B48A-4F39-8565-995443B5B988}"/>
              </a:ext>
            </a:extLst>
          </p:cNvPr>
          <p:cNvSpPr/>
          <p:nvPr/>
        </p:nvSpPr>
        <p:spPr>
          <a:xfrm>
            <a:off x="6187249" y="3476011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33AC4C-61E6-48B3-81B5-2ECFA4081F7D}"/>
              </a:ext>
            </a:extLst>
          </p:cNvPr>
          <p:cNvSpPr/>
          <p:nvPr/>
        </p:nvSpPr>
        <p:spPr>
          <a:xfrm>
            <a:off x="6187249" y="439993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DE6CCE9-4CD8-4DD5-8E97-6BCA292DA4F9}"/>
              </a:ext>
            </a:extLst>
          </p:cNvPr>
          <p:cNvSpPr/>
          <p:nvPr/>
        </p:nvSpPr>
        <p:spPr>
          <a:xfrm>
            <a:off x="2492517" y="531433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Student		10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4AFB7E-26AC-4C2E-9B9A-8F877869F872}"/>
              </a:ext>
            </a:extLst>
          </p:cNvPr>
          <p:cNvSpPr/>
          <p:nvPr/>
        </p:nvSpPr>
        <p:spPr>
          <a:xfrm>
            <a:off x="6187249" y="531433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B1366D5-75F7-4B26-A936-814F030E0ECE}"/>
              </a:ext>
            </a:extLst>
          </p:cNvPr>
          <p:cNvGrpSpPr/>
          <p:nvPr/>
        </p:nvGrpSpPr>
        <p:grpSpPr>
          <a:xfrm>
            <a:off x="2496033" y="2571265"/>
            <a:ext cx="3505200" cy="762000"/>
            <a:chOff x="1066800" y="2743200"/>
            <a:chExt cx="3505200" cy="762000"/>
          </a:xfrm>
          <a:effectLst/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8721125-BB10-4277-AADB-F24F02438502}"/>
                </a:ext>
              </a:extLst>
            </p:cNvPr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73922B3-A9C5-4652-BA26-123BD8E1B855}"/>
                </a:ext>
              </a:extLst>
            </p:cNvPr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CCB3A3B-F00B-4B90-84D7-AF2CA09C2398}"/>
              </a:ext>
            </a:extLst>
          </p:cNvPr>
          <p:cNvGrpSpPr/>
          <p:nvPr/>
        </p:nvGrpSpPr>
        <p:grpSpPr>
          <a:xfrm>
            <a:off x="2496033" y="3483616"/>
            <a:ext cx="3505200" cy="762000"/>
            <a:chOff x="1066800" y="3648075"/>
            <a:chExt cx="3505200" cy="762000"/>
          </a:xfrm>
          <a:effectLst/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D66A97E-FDCF-41C3-ACB7-F4B429434ED4}"/>
                </a:ext>
              </a:extLst>
            </p:cNvPr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E6C68CF-8D7C-4C25-AE53-525528DD0C3E}"/>
                </a:ext>
              </a:extLst>
            </p:cNvPr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CDC7144-01BB-4B6E-AC4B-D8AD6EA7D905}"/>
              </a:ext>
            </a:extLst>
          </p:cNvPr>
          <p:cNvGrpSpPr/>
          <p:nvPr/>
        </p:nvGrpSpPr>
        <p:grpSpPr>
          <a:xfrm>
            <a:off x="2496033" y="4411403"/>
            <a:ext cx="3505200" cy="762000"/>
            <a:chOff x="1066800" y="4572000"/>
            <a:chExt cx="3505200" cy="762000"/>
          </a:xfrm>
          <a:effectLst/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2B480AE-FE0F-4C17-A7AB-F832C2AD071A}"/>
                </a:ext>
              </a:extLst>
            </p:cNvPr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B7CE785-94D2-443F-8ED4-1363F03CD94C}"/>
                </a:ext>
              </a:extLst>
            </p:cNvPr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7F02FCB-9475-417B-A041-D04E9BAA4DAC}"/>
              </a:ext>
            </a:extLst>
          </p:cNvPr>
          <p:cNvGrpSpPr/>
          <p:nvPr/>
        </p:nvGrpSpPr>
        <p:grpSpPr>
          <a:xfrm>
            <a:off x="6181676" y="2560975"/>
            <a:ext cx="3505200" cy="762000"/>
            <a:chOff x="4733925" y="2743200"/>
            <a:chExt cx="3505200" cy="762000"/>
          </a:xfrm>
          <a:effectLst/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A588B9F-AED5-4929-83DE-D46ADAE084FC}"/>
                </a:ext>
              </a:extLst>
            </p:cNvPr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016BD00-1453-43A4-8452-65A387248E6C}"/>
                </a:ext>
              </a:extLst>
            </p:cNvPr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A492B786-7D23-41FA-A542-59B9409D7ADF}"/>
              </a:ext>
            </a:extLst>
          </p:cNvPr>
          <p:cNvSpPr/>
          <p:nvPr/>
        </p:nvSpPr>
        <p:spPr>
          <a:xfrm>
            <a:off x="6181676" y="349000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60CBD5F-9D5D-48D8-928A-D11A933BF32C}"/>
              </a:ext>
            </a:extLst>
          </p:cNvPr>
          <p:cNvSpPr/>
          <p:nvPr/>
        </p:nvSpPr>
        <p:spPr>
          <a:xfrm>
            <a:off x="6181676" y="439993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7A29AA9-A19F-4679-9449-E7D7FEF313ED}"/>
              </a:ext>
            </a:extLst>
          </p:cNvPr>
          <p:cNvGrpSpPr/>
          <p:nvPr/>
        </p:nvGrpSpPr>
        <p:grpSpPr>
          <a:xfrm>
            <a:off x="2496033" y="5316348"/>
            <a:ext cx="3505200" cy="762000"/>
            <a:chOff x="1066800" y="5486400"/>
            <a:chExt cx="3505200" cy="762000"/>
          </a:xfrm>
          <a:effectLst/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256B649-A6C9-4837-BC97-73218100A0FE}"/>
                </a:ext>
              </a:extLst>
            </p:cNvPr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C6A3C37-7B6F-4B3B-8030-93FF9D60DA82}"/>
                </a:ext>
              </a:extLst>
            </p:cNvPr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28" name="Rectangle 27">
            <a:hlinkClick r:id="rId4"/>
            <a:extLst>
              <a:ext uri="{FF2B5EF4-FFF2-40B4-BE49-F238E27FC236}">
                <a16:creationId xmlns:a16="http://schemas.microsoft.com/office/drawing/2014/main" id="{B367E6BB-0A55-4364-987F-29C21E3E8C04}"/>
              </a:ext>
            </a:extLst>
          </p:cNvPr>
          <p:cNvSpPr/>
          <p:nvPr/>
        </p:nvSpPr>
        <p:spPr>
          <a:xfrm>
            <a:off x="6181676" y="5329039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Click here to open the FAFSA</a:t>
            </a:r>
          </a:p>
        </p:txBody>
      </p:sp>
      <p:sp>
        <p:nvSpPr>
          <p:cNvPr id="29" name="TextBox 28">
            <a:hlinkClick r:id="rId5" action="ppaction://hlinksldjump"/>
            <a:extLst>
              <a:ext uri="{FF2B5EF4-FFF2-40B4-BE49-F238E27FC236}">
                <a16:creationId xmlns:a16="http://schemas.microsoft.com/office/drawing/2014/main" id="{9F89E6DD-E6AE-43A7-8DBF-5397BA3DC5F1}"/>
              </a:ext>
            </a:extLst>
          </p:cNvPr>
          <p:cNvSpPr txBox="1"/>
          <p:nvPr/>
        </p:nvSpPr>
        <p:spPr>
          <a:xfrm>
            <a:off x="137907" y="6014038"/>
            <a:ext cx="73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cs typeface="Arial" panose="020B0604020202020204" pitchFamily="34" charset="0"/>
                <a:hlinkClick r:id="rId5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  <a:cs typeface="Arial" panose="020B0604020202020204" pitchFamily="34" charset="0"/>
            </a:endParaRPr>
          </a:p>
        </p:txBody>
      </p:sp>
      <p:sp>
        <p:nvSpPr>
          <p:cNvPr id="30" name="TextBox 29">
            <a:hlinkClick r:id="rId6" action="ppaction://hlinksldjump"/>
            <a:extLst>
              <a:ext uri="{FF2B5EF4-FFF2-40B4-BE49-F238E27FC236}">
                <a16:creationId xmlns:a16="http://schemas.microsoft.com/office/drawing/2014/main" id="{6B17B365-F160-4C23-B189-2F36008A9633}"/>
              </a:ext>
            </a:extLst>
          </p:cNvPr>
          <p:cNvSpPr txBox="1"/>
          <p:nvPr/>
        </p:nvSpPr>
        <p:spPr>
          <a:xfrm>
            <a:off x="597557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6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31" name="TextBox 30">
            <a:hlinkClick r:id="rId7" action="ppaction://hlinksldjump"/>
            <a:extLst>
              <a:ext uri="{FF2B5EF4-FFF2-40B4-BE49-F238E27FC236}">
                <a16:creationId xmlns:a16="http://schemas.microsoft.com/office/drawing/2014/main" id="{09F057CF-63E8-469C-8E14-1E206EBC485D}"/>
              </a:ext>
            </a:extLst>
          </p:cNvPr>
          <p:cNvSpPr txBox="1"/>
          <p:nvPr/>
        </p:nvSpPr>
        <p:spPr>
          <a:xfrm>
            <a:off x="1057206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7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60" name="Arrow: Right 59">
            <a:hlinkClick r:id="rId8" action="ppaction://hlinksldjump"/>
            <a:extLst>
              <a:ext uri="{FF2B5EF4-FFF2-40B4-BE49-F238E27FC236}">
                <a16:creationId xmlns:a16="http://schemas.microsoft.com/office/drawing/2014/main" id="{5FAA7C1B-C219-45CA-9666-D45C07D94D77}"/>
              </a:ext>
            </a:extLst>
          </p:cNvPr>
          <p:cNvSpPr/>
          <p:nvPr/>
        </p:nvSpPr>
        <p:spPr>
          <a:xfrm>
            <a:off x="11019008" y="6109859"/>
            <a:ext cx="914401" cy="516244"/>
          </a:xfrm>
          <a:prstGeom prst="rightArrow">
            <a:avLst>
              <a:gd name="adj1" fmla="val 22946"/>
              <a:gd name="adj2" fmla="val 466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9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8EA138EE-5366-460E-8A19-C55CC77D3594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98FD4761-F2D0-4D9F-B3FD-A04A739C68D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466B6E42-4293-4F04-9910-3CADAA0C30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F0CFA0C8-AD6E-4BB1-A7C4-C528D04BD9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1C8B68A1-1CE4-444D-82B2-B82FECA04C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2F2ECD53-4BC9-4FE0-99DB-74738E7AC2B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AEE317FC-41E6-4D15-BAA1-264F49C199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D61D121F-EC02-4999-B846-C8DAACA2F9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E410F005-91B4-4B94-8431-AF938C7E1D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ABEDA4BC-EF8D-4E3E-A3A3-44B6C35E7D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7F9A48C0-4A36-402F-ABB8-86938B09E6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68ED4A9E-077A-4832-9E65-B07E625C69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19472930-080E-443E-8CAD-CEAA077E72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77" name="Picture 76">
              <a:extLst>
                <a:ext uri="{FF2B5EF4-FFF2-40B4-BE49-F238E27FC236}">
                  <a16:creationId xmlns:a16="http://schemas.microsoft.com/office/drawing/2014/main" id="{C1029603-9416-4129-B92B-B0A90B4C98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78" name="Picture 77">
              <a:extLst>
                <a:ext uri="{FF2B5EF4-FFF2-40B4-BE49-F238E27FC236}">
                  <a16:creationId xmlns:a16="http://schemas.microsoft.com/office/drawing/2014/main" id="{E0A72F93-AB8F-4D6D-BD8F-4F70023D9B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79" name="Picture 78">
              <a:extLst>
                <a:ext uri="{FF2B5EF4-FFF2-40B4-BE49-F238E27FC236}">
                  <a16:creationId xmlns:a16="http://schemas.microsoft.com/office/drawing/2014/main" id="{62A462DC-390E-47F6-9618-89792226F3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97DB81F5-B10D-4463-971E-D47CE2B9E8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81" name="Picture 80">
              <a:extLst>
                <a:ext uri="{FF2B5EF4-FFF2-40B4-BE49-F238E27FC236}">
                  <a16:creationId xmlns:a16="http://schemas.microsoft.com/office/drawing/2014/main" id="{F84C2433-59F8-4984-A677-B487EE629E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82" name="Picture 81">
              <a:extLst>
                <a:ext uri="{FF2B5EF4-FFF2-40B4-BE49-F238E27FC236}">
                  <a16:creationId xmlns:a16="http://schemas.microsoft.com/office/drawing/2014/main" id="{55191183-372B-41F1-8DA0-69B00A5D33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289D7C18-4D43-490E-88E5-E5F68CBFC0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04513535-6B70-4F20-8408-9BC66354816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50" name="Rounded Rectangle 38">
            <a:extLst>
              <a:ext uri="{FF2B5EF4-FFF2-40B4-BE49-F238E27FC236}">
                <a16:creationId xmlns:a16="http://schemas.microsoft.com/office/drawing/2014/main" id="{D42D5A8C-BDDC-4A42-9F25-36C195630B2E}"/>
              </a:ext>
            </a:extLst>
          </p:cNvPr>
          <p:cNvSpPr/>
          <p:nvPr/>
        </p:nvSpPr>
        <p:spPr>
          <a:xfrm>
            <a:off x="2215324" y="2266336"/>
            <a:ext cx="7772400" cy="4038600"/>
          </a:xfrm>
          <a:prstGeom prst="roundRect">
            <a:avLst>
              <a:gd name="adj" fmla="val 6636"/>
            </a:avLst>
          </a:prstGeom>
          <a:solidFill>
            <a:srgbClr val="082F7E"/>
          </a:solidFill>
          <a:ln w="76200">
            <a:solidFill>
              <a:srgbClr val="FFCC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533648" y="25622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Senior year        	 50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533648" y="3467107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/>
              <a:t>October 1           	 30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533648" y="43910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Every year		 20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186485" y="25622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86485" y="3467107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186485" y="43910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533648" y="53054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186485" y="530543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40315" y="2561747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40315" y="3469504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7608B0D1-DF1F-4869-BDAD-BD8A249B38B7}"/>
              </a:ext>
            </a:extLst>
          </p:cNvPr>
          <p:cNvSpPr txBox="1"/>
          <p:nvPr/>
        </p:nvSpPr>
        <p:spPr>
          <a:xfrm>
            <a:off x="1914140" y="125447"/>
            <a:ext cx="8363719" cy="173664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When should you fill 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out your FAFSA?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540315" y="4390364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6188184" y="2561741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188184" y="3479345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188184" y="4415929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534999" y="531389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hlinkClick r:id="rId4"/>
          </p:cNvPr>
          <p:cNvSpPr/>
          <p:nvPr/>
        </p:nvSpPr>
        <p:spPr>
          <a:xfrm>
            <a:off x="6188184" y="531389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here to open Finish the FAFSA in 5 Steps</a:t>
            </a:r>
          </a:p>
        </p:txBody>
      </p:sp>
      <p:sp>
        <p:nvSpPr>
          <p:cNvPr id="85" name="TextBox 84">
            <a:hlinkClick r:id="rId5" action="ppaction://hlinksldjump"/>
            <a:extLst>
              <a:ext uri="{FF2B5EF4-FFF2-40B4-BE49-F238E27FC236}">
                <a16:creationId xmlns:a16="http://schemas.microsoft.com/office/drawing/2014/main" id="{44146767-F7A9-4614-9417-3D08B7F8B5B2}"/>
              </a:ext>
            </a:extLst>
          </p:cNvPr>
          <p:cNvSpPr txBox="1"/>
          <p:nvPr/>
        </p:nvSpPr>
        <p:spPr>
          <a:xfrm>
            <a:off x="137907" y="6014038"/>
            <a:ext cx="73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cs typeface="Arial" panose="020B0604020202020204" pitchFamily="34" charset="0"/>
                <a:hlinkClick r:id="rId5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  <a:cs typeface="Arial" panose="020B0604020202020204" pitchFamily="34" charset="0"/>
            </a:endParaRPr>
          </a:p>
        </p:txBody>
      </p:sp>
      <p:sp>
        <p:nvSpPr>
          <p:cNvPr id="86" name="TextBox 85">
            <a:hlinkClick r:id="rId6" action="ppaction://hlinksldjump"/>
            <a:extLst>
              <a:ext uri="{FF2B5EF4-FFF2-40B4-BE49-F238E27FC236}">
                <a16:creationId xmlns:a16="http://schemas.microsoft.com/office/drawing/2014/main" id="{2354FA40-C601-4F33-95F2-A83A20E4A950}"/>
              </a:ext>
            </a:extLst>
          </p:cNvPr>
          <p:cNvSpPr txBox="1"/>
          <p:nvPr/>
        </p:nvSpPr>
        <p:spPr>
          <a:xfrm>
            <a:off x="597557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6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87" name="TextBox 86">
            <a:hlinkClick r:id="rId7" action="ppaction://hlinksldjump"/>
            <a:extLst>
              <a:ext uri="{FF2B5EF4-FFF2-40B4-BE49-F238E27FC236}">
                <a16:creationId xmlns:a16="http://schemas.microsoft.com/office/drawing/2014/main" id="{6D33F3C4-193A-47BF-9BC3-EF4EF96DFACB}"/>
              </a:ext>
            </a:extLst>
          </p:cNvPr>
          <p:cNvSpPr txBox="1"/>
          <p:nvPr/>
        </p:nvSpPr>
        <p:spPr>
          <a:xfrm>
            <a:off x="1057206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7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88" name="Arrow: Right 87">
            <a:hlinkClick r:id="rId8" action="ppaction://hlinksldjump"/>
            <a:extLst>
              <a:ext uri="{FF2B5EF4-FFF2-40B4-BE49-F238E27FC236}">
                <a16:creationId xmlns:a16="http://schemas.microsoft.com/office/drawing/2014/main" id="{736FA25A-003B-40F6-9231-DB09BC134A51}"/>
              </a:ext>
            </a:extLst>
          </p:cNvPr>
          <p:cNvSpPr/>
          <p:nvPr/>
        </p:nvSpPr>
        <p:spPr>
          <a:xfrm>
            <a:off x="11019008" y="6109859"/>
            <a:ext cx="914401" cy="516244"/>
          </a:xfrm>
          <a:prstGeom prst="rightArrow">
            <a:avLst>
              <a:gd name="adj1" fmla="val 22946"/>
              <a:gd name="adj2" fmla="val 466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9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>
            <a:extLst>
              <a:ext uri="{FF2B5EF4-FFF2-40B4-BE49-F238E27FC236}">
                <a16:creationId xmlns:a16="http://schemas.microsoft.com/office/drawing/2014/main" id="{B87FAC6B-5E3A-46C4-81D2-A582D37DB70F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CAD9998C-1C76-4AB6-823B-1FD960E07A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83498F8E-F5E9-4933-98BA-3B2388C937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1750F787-29E9-44F8-9D40-11F2765654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9CA2EE83-0071-4498-AA8A-60A98FB274E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5B7DA842-C582-4610-A879-C1B9AB3FFD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F3F9A015-C27C-49AA-A17E-FBF0CAC3D0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3DB35A00-68A0-4849-A10F-E5C6862C86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D5B2590E-1925-4DE1-A906-10F30AA1971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865F60A2-C6C3-4360-8DE8-F6FD577993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77" name="Picture 76">
              <a:extLst>
                <a:ext uri="{FF2B5EF4-FFF2-40B4-BE49-F238E27FC236}">
                  <a16:creationId xmlns:a16="http://schemas.microsoft.com/office/drawing/2014/main" id="{A12661A2-45D5-40F6-AD24-6650482CCE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78" name="Picture 77">
              <a:extLst>
                <a:ext uri="{FF2B5EF4-FFF2-40B4-BE49-F238E27FC236}">
                  <a16:creationId xmlns:a16="http://schemas.microsoft.com/office/drawing/2014/main" id="{A7D365ED-8915-4782-9F4A-517770D5CA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79" name="Picture 78">
              <a:extLst>
                <a:ext uri="{FF2B5EF4-FFF2-40B4-BE49-F238E27FC236}">
                  <a16:creationId xmlns:a16="http://schemas.microsoft.com/office/drawing/2014/main" id="{52C9C129-F9C6-4DA5-A425-8AE5FC41C0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B8704149-60DE-428A-AE46-F2C55579FD0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81" name="Picture 80">
              <a:extLst>
                <a:ext uri="{FF2B5EF4-FFF2-40B4-BE49-F238E27FC236}">
                  <a16:creationId xmlns:a16="http://schemas.microsoft.com/office/drawing/2014/main" id="{AEFBA751-1F24-426D-B955-6A783B66B9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82" name="Picture 81">
              <a:extLst>
                <a:ext uri="{FF2B5EF4-FFF2-40B4-BE49-F238E27FC236}">
                  <a16:creationId xmlns:a16="http://schemas.microsoft.com/office/drawing/2014/main" id="{41BDA423-0F54-49F4-AF42-96EB4F3EBF9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102E3F39-8E80-4E07-B5F8-3BDC0C1B80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E8116423-DF2E-4A2C-8B02-D39B282092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id="{034A265A-1DF9-4DD4-93B8-275B01FB4B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B58F6FA6-2449-4E3D-9747-383849F735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1C397BF9-F0B5-4629-B9B1-862B2150E1F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52" name="Rounded Rectangle 38">
            <a:extLst>
              <a:ext uri="{FF2B5EF4-FFF2-40B4-BE49-F238E27FC236}">
                <a16:creationId xmlns:a16="http://schemas.microsoft.com/office/drawing/2014/main" id="{D1F79FE8-5913-456C-9135-9CBFD3E8A863}"/>
              </a:ext>
            </a:extLst>
          </p:cNvPr>
          <p:cNvSpPr/>
          <p:nvPr/>
        </p:nvSpPr>
        <p:spPr>
          <a:xfrm>
            <a:off x="2215324" y="2266336"/>
            <a:ext cx="7772400" cy="4038600"/>
          </a:xfrm>
          <a:prstGeom prst="roundRect">
            <a:avLst>
              <a:gd name="adj" fmla="val 6636"/>
            </a:avLst>
          </a:prstGeom>
          <a:solidFill>
            <a:srgbClr val="082F7E"/>
          </a:solidFill>
          <a:ln w="76200">
            <a:solidFill>
              <a:srgbClr val="FFCC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547936" y="2524128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Financial aid eligibility    	   50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547936" y="3429003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/>
              <a:t>Scholarship Requirement   20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547936" y="4352928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/>
              <a:t>College Requirement           20</a:t>
            </a:r>
            <a:endParaRPr lang="en-US" sz="2400" b="1" dirty="0"/>
          </a:p>
        </p:txBody>
      </p:sp>
      <p:sp>
        <p:nvSpPr>
          <p:cNvPr id="32" name="Rectangle 31"/>
          <p:cNvSpPr/>
          <p:nvPr/>
        </p:nvSpPr>
        <p:spPr>
          <a:xfrm>
            <a:off x="6188073" y="2524128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88073" y="3429003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188073" y="4352928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547936" y="5267328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/>
              <a:t>Oklahoma’s Promise           10</a:t>
            </a:r>
            <a:endParaRPr lang="en-US" sz="2000" b="1" dirty="0"/>
          </a:p>
        </p:txBody>
      </p:sp>
      <p:sp>
        <p:nvSpPr>
          <p:cNvPr id="36" name="Rectangle 35"/>
          <p:cNvSpPr/>
          <p:nvPr/>
        </p:nvSpPr>
        <p:spPr>
          <a:xfrm>
            <a:off x="6188073" y="5267328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54285" y="2527277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54285" y="3435116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54285" y="4339629"/>
            <a:ext cx="3505200" cy="762000"/>
            <a:chOff x="3175" y="4554467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3175" y="4554467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292225" y="4636742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6193458" y="252199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193458" y="3436799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hlinkClick r:id="rId4"/>
          </p:cNvPr>
          <p:cNvSpPr/>
          <p:nvPr/>
        </p:nvSpPr>
        <p:spPr>
          <a:xfrm>
            <a:off x="6193458" y="4357978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here to learn more about financial aid eligibility</a:t>
            </a:r>
          </a:p>
        </p:txBody>
      </p:sp>
      <p:sp>
        <p:nvSpPr>
          <p:cNvPr id="24" name="Rectangle 23">
            <a:hlinkClick r:id="rId5"/>
          </p:cNvPr>
          <p:cNvSpPr/>
          <p:nvPr/>
        </p:nvSpPr>
        <p:spPr>
          <a:xfrm>
            <a:off x="6192176" y="5254908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here to learn more about Oklahoma’s Promise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6B748DD-F134-44F9-B970-700C783A44DF}"/>
              </a:ext>
            </a:extLst>
          </p:cNvPr>
          <p:cNvGrpSpPr/>
          <p:nvPr/>
        </p:nvGrpSpPr>
        <p:grpSpPr>
          <a:xfrm>
            <a:off x="2554285" y="5241507"/>
            <a:ext cx="3505200" cy="762000"/>
            <a:chOff x="1066800" y="4571869"/>
            <a:chExt cx="3505200" cy="7620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FDBA5F6-D160-4F75-8517-FF696CE9D9FA}"/>
                </a:ext>
              </a:extLst>
            </p:cNvPr>
            <p:cNvSpPr/>
            <p:nvPr/>
          </p:nvSpPr>
          <p:spPr>
            <a:xfrm>
              <a:off x="1066800" y="4571869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7A867F9E-996D-4403-8885-8341E935CDC4}"/>
                </a:ext>
              </a:extLst>
            </p:cNvPr>
            <p:cNvSpPr/>
            <p:nvPr/>
          </p:nvSpPr>
          <p:spPr>
            <a:xfrm>
              <a:off x="2368550" y="4648069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E6F0412E-7453-40A0-A5F6-2B0641819A3A}"/>
              </a:ext>
            </a:extLst>
          </p:cNvPr>
          <p:cNvSpPr txBox="1"/>
          <p:nvPr/>
        </p:nvSpPr>
        <p:spPr>
          <a:xfrm>
            <a:off x="1914140" y="125447"/>
            <a:ext cx="8363719" cy="173664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Name a reason to fill out the FAFSA each year.</a:t>
            </a:r>
          </a:p>
        </p:txBody>
      </p:sp>
      <p:sp>
        <p:nvSpPr>
          <p:cNvPr id="88" name="TextBox 87">
            <a:hlinkClick r:id="rId6" action="ppaction://hlinksldjump"/>
            <a:extLst>
              <a:ext uri="{FF2B5EF4-FFF2-40B4-BE49-F238E27FC236}">
                <a16:creationId xmlns:a16="http://schemas.microsoft.com/office/drawing/2014/main" id="{EA90BDCC-5EEC-401B-B7E9-7FE0A5FD3DE0}"/>
              </a:ext>
            </a:extLst>
          </p:cNvPr>
          <p:cNvSpPr txBox="1"/>
          <p:nvPr/>
        </p:nvSpPr>
        <p:spPr>
          <a:xfrm>
            <a:off x="137907" y="6014038"/>
            <a:ext cx="73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cs typeface="Arial" panose="020B0604020202020204" pitchFamily="34" charset="0"/>
                <a:hlinkClick r:id="rId6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  <a:cs typeface="Arial" panose="020B0604020202020204" pitchFamily="34" charset="0"/>
            </a:endParaRPr>
          </a:p>
        </p:txBody>
      </p:sp>
      <p:sp>
        <p:nvSpPr>
          <p:cNvPr id="89" name="TextBox 88">
            <a:hlinkClick r:id="rId7" action="ppaction://hlinksldjump"/>
            <a:extLst>
              <a:ext uri="{FF2B5EF4-FFF2-40B4-BE49-F238E27FC236}">
                <a16:creationId xmlns:a16="http://schemas.microsoft.com/office/drawing/2014/main" id="{FE1821B7-4A13-4528-A5EA-654A63F3E5B7}"/>
              </a:ext>
            </a:extLst>
          </p:cNvPr>
          <p:cNvSpPr txBox="1"/>
          <p:nvPr/>
        </p:nvSpPr>
        <p:spPr>
          <a:xfrm>
            <a:off x="597557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7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90" name="TextBox 89">
            <a:hlinkClick r:id="rId8" action="ppaction://hlinksldjump"/>
            <a:extLst>
              <a:ext uri="{FF2B5EF4-FFF2-40B4-BE49-F238E27FC236}">
                <a16:creationId xmlns:a16="http://schemas.microsoft.com/office/drawing/2014/main" id="{32B9364B-F1F8-4ACE-8894-0A8D7FB4DB1F}"/>
              </a:ext>
            </a:extLst>
          </p:cNvPr>
          <p:cNvSpPr txBox="1"/>
          <p:nvPr/>
        </p:nvSpPr>
        <p:spPr>
          <a:xfrm>
            <a:off x="1057206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8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91" name="Arrow: Right 90">
            <a:hlinkClick r:id="rId9" action="ppaction://hlinksldjump"/>
            <a:extLst>
              <a:ext uri="{FF2B5EF4-FFF2-40B4-BE49-F238E27FC236}">
                <a16:creationId xmlns:a16="http://schemas.microsoft.com/office/drawing/2014/main" id="{976A0748-AC6E-4B6B-8A54-34E744307D75}"/>
              </a:ext>
            </a:extLst>
          </p:cNvPr>
          <p:cNvSpPr/>
          <p:nvPr/>
        </p:nvSpPr>
        <p:spPr>
          <a:xfrm>
            <a:off x="11019008" y="6109859"/>
            <a:ext cx="914401" cy="516244"/>
          </a:xfrm>
          <a:prstGeom prst="rightArrow">
            <a:avLst>
              <a:gd name="adj1" fmla="val 22946"/>
              <a:gd name="adj2" fmla="val 466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8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DE5AF9E8-2705-44D8-9607-00C39A5EEDF7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5E1E43CE-6658-4FBA-8C9A-602B55AD3E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25BA1176-3BC5-467C-9446-254567DD00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D3082D14-EAB9-455A-83F2-E019395B7E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9C3E9B62-36BD-4D07-B716-A8B96BF600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C010ACFF-4E92-408E-A9F8-B06C4A81129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D890221F-D755-4952-B064-83FF871816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41723A41-C4D6-4281-8677-AF4267FD4A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8061C4AE-79B9-4197-BB88-37B7833E5A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D4D0163B-ACD3-45EE-8CF7-1B37C58819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B2112F91-9453-4221-94DC-AB5B7F07BE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918773F8-379E-4067-B349-0C0F888DDE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4C26E941-EC21-4B86-A042-CE6CEA4D7B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77" name="Picture 76">
              <a:extLst>
                <a:ext uri="{FF2B5EF4-FFF2-40B4-BE49-F238E27FC236}">
                  <a16:creationId xmlns:a16="http://schemas.microsoft.com/office/drawing/2014/main" id="{6355F6D7-ED10-4A33-818F-9F58ED4D147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78" name="Picture 77">
              <a:extLst>
                <a:ext uri="{FF2B5EF4-FFF2-40B4-BE49-F238E27FC236}">
                  <a16:creationId xmlns:a16="http://schemas.microsoft.com/office/drawing/2014/main" id="{58708C83-FB79-403B-B2EA-76011991168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79" name="Picture 78">
              <a:extLst>
                <a:ext uri="{FF2B5EF4-FFF2-40B4-BE49-F238E27FC236}">
                  <a16:creationId xmlns:a16="http://schemas.microsoft.com/office/drawing/2014/main" id="{40B15B43-3024-4503-BECA-347039B7AAF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FAB4E39C-D689-42F1-B934-6ED7B0FBF8C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81" name="Picture 80">
              <a:extLst>
                <a:ext uri="{FF2B5EF4-FFF2-40B4-BE49-F238E27FC236}">
                  <a16:creationId xmlns:a16="http://schemas.microsoft.com/office/drawing/2014/main" id="{C7BD8460-2DA1-4C33-BA7D-30CFA220B5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82" name="Picture 81">
              <a:extLst>
                <a:ext uri="{FF2B5EF4-FFF2-40B4-BE49-F238E27FC236}">
                  <a16:creationId xmlns:a16="http://schemas.microsoft.com/office/drawing/2014/main" id="{A8677692-9DAF-4686-A52F-1C157C1191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E699FF8B-1BE4-437B-9241-E31023C13A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07D5E241-9E87-487E-90F0-73DFF48614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48" name="Rounded Rectangle 38">
            <a:extLst>
              <a:ext uri="{FF2B5EF4-FFF2-40B4-BE49-F238E27FC236}">
                <a16:creationId xmlns:a16="http://schemas.microsoft.com/office/drawing/2014/main" id="{615768C6-F7B2-45A8-9CA6-17E167947DC6}"/>
              </a:ext>
            </a:extLst>
          </p:cNvPr>
          <p:cNvSpPr/>
          <p:nvPr/>
        </p:nvSpPr>
        <p:spPr>
          <a:xfrm>
            <a:off x="2215324" y="2266336"/>
            <a:ext cx="7772400" cy="4038600"/>
          </a:xfrm>
          <a:prstGeom prst="roundRect">
            <a:avLst>
              <a:gd name="adj" fmla="val 6636"/>
            </a:avLst>
          </a:prstGeom>
          <a:solidFill>
            <a:srgbClr val="082F7E"/>
          </a:solidFill>
          <a:ln w="76200">
            <a:solidFill>
              <a:srgbClr val="FFCC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4"/>
          </p:cNvPr>
          <p:cNvSpPr/>
          <p:nvPr/>
        </p:nvSpPr>
        <p:spPr>
          <a:xfrm>
            <a:off x="2519360" y="255270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Federal Grants       	 40</a:t>
            </a:r>
            <a:endParaRPr lang="en-US" sz="2400" b="1" dirty="0"/>
          </a:p>
        </p:txBody>
      </p:sp>
      <p:sp>
        <p:nvSpPr>
          <p:cNvPr id="30" name="Rectangle 29">
            <a:hlinkClick r:id="rId5"/>
          </p:cNvPr>
          <p:cNvSpPr/>
          <p:nvPr/>
        </p:nvSpPr>
        <p:spPr>
          <a:xfrm>
            <a:off x="2519360" y="3457579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State Grants	            	 20</a:t>
            </a:r>
          </a:p>
        </p:txBody>
      </p:sp>
      <p:sp>
        <p:nvSpPr>
          <p:cNvPr id="31" name="Rectangle 30">
            <a:hlinkClick r:id="rId6"/>
          </p:cNvPr>
          <p:cNvSpPr/>
          <p:nvPr/>
        </p:nvSpPr>
        <p:spPr>
          <a:xfrm>
            <a:off x="2519360" y="438150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Student Loans	 	20</a:t>
            </a:r>
          </a:p>
        </p:txBody>
      </p:sp>
      <p:sp>
        <p:nvSpPr>
          <p:cNvPr id="32" name="Rectangle 31">
            <a:hlinkClick r:id="rId7"/>
          </p:cNvPr>
          <p:cNvSpPr/>
          <p:nvPr/>
        </p:nvSpPr>
        <p:spPr>
          <a:xfrm>
            <a:off x="6161085" y="255270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Some Scholarships  	10</a:t>
            </a:r>
            <a:endParaRPr lang="en-US" sz="2800" b="1" dirty="0"/>
          </a:p>
        </p:txBody>
      </p:sp>
      <p:sp>
        <p:nvSpPr>
          <p:cNvPr id="33" name="Rectangle 32"/>
          <p:cNvSpPr/>
          <p:nvPr/>
        </p:nvSpPr>
        <p:spPr>
          <a:xfrm>
            <a:off x="6157910" y="3457579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157910" y="438150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35" name="Rectangle 34">
            <a:hlinkClick r:id="rId8"/>
          </p:cNvPr>
          <p:cNvSpPr/>
          <p:nvPr/>
        </p:nvSpPr>
        <p:spPr>
          <a:xfrm>
            <a:off x="2519360" y="529590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Work-Study	             10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157910" y="529590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15573" y="2568334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15573" y="3465592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15573" y="4390364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167411" y="2566632"/>
            <a:ext cx="3505200" cy="762000"/>
            <a:chOff x="4733925" y="2743200"/>
            <a:chExt cx="3505200" cy="762000"/>
          </a:xfrm>
        </p:grpSpPr>
        <p:sp>
          <p:nvSpPr>
            <p:cNvPr id="12" name="Rectangle 11"/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6167411" y="345283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67411" y="439036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2515573" y="5283910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24" name="Rectangle 23"/>
          <p:cNvSpPr/>
          <p:nvPr/>
        </p:nvSpPr>
        <p:spPr>
          <a:xfrm>
            <a:off x="6167411" y="5304077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each answer to learn more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7FC2B91-795B-4C7E-8F23-DF28DC09CC42}"/>
              </a:ext>
            </a:extLst>
          </p:cNvPr>
          <p:cNvSpPr txBox="1"/>
          <p:nvPr/>
        </p:nvSpPr>
        <p:spPr>
          <a:xfrm>
            <a:off x="666557" y="112378"/>
            <a:ext cx="10858885" cy="173664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FAFSA determines eligibility for which types of financial aid?</a:t>
            </a:r>
          </a:p>
        </p:txBody>
      </p:sp>
      <p:sp>
        <p:nvSpPr>
          <p:cNvPr id="85" name="TextBox 84">
            <a:hlinkClick r:id="rId9" action="ppaction://hlinksldjump"/>
            <a:extLst>
              <a:ext uri="{FF2B5EF4-FFF2-40B4-BE49-F238E27FC236}">
                <a16:creationId xmlns:a16="http://schemas.microsoft.com/office/drawing/2014/main" id="{D4C262AD-CBB7-4A29-A7F2-86C53823CE2F}"/>
              </a:ext>
            </a:extLst>
          </p:cNvPr>
          <p:cNvSpPr txBox="1"/>
          <p:nvPr/>
        </p:nvSpPr>
        <p:spPr>
          <a:xfrm>
            <a:off x="137907" y="6014038"/>
            <a:ext cx="73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cs typeface="Arial" panose="020B0604020202020204" pitchFamily="34" charset="0"/>
                <a:hlinkClick r:id="rId9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  <a:cs typeface="Arial" panose="020B0604020202020204" pitchFamily="34" charset="0"/>
            </a:endParaRPr>
          </a:p>
        </p:txBody>
      </p:sp>
      <p:sp>
        <p:nvSpPr>
          <p:cNvPr id="86" name="TextBox 85">
            <a:hlinkClick r:id="rId10" action="ppaction://hlinksldjump"/>
            <a:extLst>
              <a:ext uri="{FF2B5EF4-FFF2-40B4-BE49-F238E27FC236}">
                <a16:creationId xmlns:a16="http://schemas.microsoft.com/office/drawing/2014/main" id="{C1CF5F4E-E8C3-4348-8E00-0CC620860373}"/>
              </a:ext>
            </a:extLst>
          </p:cNvPr>
          <p:cNvSpPr txBox="1"/>
          <p:nvPr/>
        </p:nvSpPr>
        <p:spPr>
          <a:xfrm>
            <a:off x="597557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0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87" name="TextBox 86">
            <a:hlinkClick r:id="rId11" action="ppaction://hlinksldjump"/>
            <a:extLst>
              <a:ext uri="{FF2B5EF4-FFF2-40B4-BE49-F238E27FC236}">
                <a16:creationId xmlns:a16="http://schemas.microsoft.com/office/drawing/2014/main" id="{2E0D2C19-ACC9-4BB9-A86D-6E83C5810A03}"/>
              </a:ext>
            </a:extLst>
          </p:cNvPr>
          <p:cNvSpPr txBox="1"/>
          <p:nvPr/>
        </p:nvSpPr>
        <p:spPr>
          <a:xfrm>
            <a:off x="1057206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11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88" name="Arrow: Right 87">
            <a:hlinkClick r:id="rId12" action="ppaction://hlinksldjump"/>
            <a:extLst>
              <a:ext uri="{FF2B5EF4-FFF2-40B4-BE49-F238E27FC236}">
                <a16:creationId xmlns:a16="http://schemas.microsoft.com/office/drawing/2014/main" id="{1AD7DD5D-1BA4-4536-B9F3-AFA48815164D}"/>
              </a:ext>
            </a:extLst>
          </p:cNvPr>
          <p:cNvSpPr/>
          <p:nvPr/>
        </p:nvSpPr>
        <p:spPr>
          <a:xfrm>
            <a:off x="11019008" y="6109859"/>
            <a:ext cx="914401" cy="516244"/>
          </a:xfrm>
          <a:prstGeom prst="rightArrow">
            <a:avLst>
              <a:gd name="adj1" fmla="val 22946"/>
              <a:gd name="adj2" fmla="val 466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064B945F-9647-4DC7-856E-952B110636CF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  <a:solidFill>
            <a:srgbClr val="082F7E"/>
          </a:solidFill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47E4CD87-0F89-46F8-A233-7E7A17BE39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  <a:grpFill/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522C503F-9209-4FE2-A055-468F58E391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  <a:grpFill/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466B556-D265-46F5-B4CE-1291B75493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  <a:grpFill/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370858D2-822D-46C4-B3AF-625C2F8BC6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  <a:grpFill/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DAA4A3F4-1479-4F5B-8ACF-DDF4ACFA7E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  <a:grpFill/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8BC3B0CD-0650-44FD-A9C6-61AA36899F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  <a:grpFill/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5FDCB88E-04E0-4096-813E-D1FADE9349B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  <a:grpFill/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B1B5574F-23F6-493F-B35E-5D245A5247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  <a:grpFill/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310E1F5D-C50D-4097-A050-F0CE1572A76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  <a:grpFill/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C4F02017-AF32-456C-B14C-BDCD7A570D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  <a:grpFill/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6F443D92-1FA8-4023-85AD-2C3F3A6E31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  <a:grpFill/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42C06CF3-974E-48FF-9B6A-74606C5EC0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  <a:grpFill/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CCB98C92-3251-40B8-9DB4-D7C83A12683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  <a:grpFill/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BBFC2919-E255-4CF3-96C5-99848DA1A4E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  <a:grpFill/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A45962CB-2EB0-4189-B0B8-E9CB1EE1D4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  <a:grpFill/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56583D0A-5049-4F8A-BF10-D073DC8B89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  <a:grpFill/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CDCAA3A0-7D2D-4640-A9BC-866627B167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  <a:grpFill/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5B71BA95-CAA6-4D8B-BBFF-9E2D99D411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  <a:grpFill/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B32AB1FB-4528-46EE-B0C6-455D375AA4B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  <a:grpFill/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7CC17712-A364-4D81-8B46-4A76EBA7BA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  <a:grpFill/>
          </p:spPr>
        </p:pic>
      </p:grpSp>
      <p:sp>
        <p:nvSpPr>
          <p:cNvPr id="50" name="Rounded Rectangle 38">
            <a:extLst>
              <a:ext uri="{FF2B5EF4-FFF2-40B4-BE49-F238E27FC236}">
                <a16:creationId xmlns:a16="http://schemas.microsoft.com/office/drawing/2014/main" id="{E4D501FC-23FC-499E-BE31-B4C90C2AC09B}"/>
              </a:ext>
            </a:extLst>
          </p:cNvPr>
          <p:cNvSpPr/>
          <p:nvPr/>
        </p:nvSpPr>
        <p:spPr>
          <a:xfrm>
            <a:off x="2215324" y="2266336"/>
            <a:ext cx="7772400" cy="4038600"/>
          </a:xfrm>
          <a:prstGeom prst="roundRect">
            <a:avLst>
              <a:gd name="adj" fmla="val 6636"/>
            </a:avLst>
          </a:prstGeom>
          <a:solidFill>
            <a:srgbClr val="082F7E"/>
          </a:solidFill>
          <a:ln w="76200">
            <a:solidFill>
              <a:srgbClr val="FFCC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4"/>
          </p:cNvPr>
          <p:cNvSpPr/>
          <p:nvPr/>
        </p:nvSpPr>
        <p:spPr>
          <a:xfrm>
            <a:off x="2531808" y="255638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Meet students         	20</a:t>
            </a:r>
            <a:endParaRPr lang="en-US" sz="2400" b="1" dirty="0"/>
          </a:p>
        </p:txBody>
      </p:sp>
      <p:sp>
        <p:nvSpPr>
          <p:cNvPr id="30" name="Rectangle 29"/>
          <p:cNvSpPr/>
          <p:nvPr/>
        </p:nvSpPr>
        <p:spPr>
          <a:xfrm>
            <a:off x="2531808" y="3461259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Feel comfortable       	20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531808" y="438518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Meet professors        	20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171945" y="255638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Sit in on class            	10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171945" y="3461259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See where you’ll live 	10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71945" y="438518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Eat in the cafeteria   	10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531808" y="529958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Ask questions            	10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171945" y="529958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23330" y="2568099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23330" y="3460902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23330" y="4374566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159961" y="2568099"/>
            <a:ext cx="3505200" cy="762000"/>
            <a:chOff x="4733925" y="2743200"/>
            <a:chExt cx="3505200" cy="762000"/>
          </a:xfrm>
        </p:grpSpPr>
        <p:sp>
          <p:nvSpPr>
            <p:cNvPr id="12" name="Rectangle 11"/>
            <p:cNvSpPr/>
            <p:nvPr/>
          </p:nvSpPr>
          <p:spPr>
            <a:xfrm>
              <a:off x="4733925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59961" y="3460902"/>
            <a:ext cx="3505200" cy="762000"/>
            <a:chOff x="4705350" y="3648075"/>
            <a:chExt cx="3505200" cy="762000"/>
          </a:xfrm>
        </p:grpSpPr>
        <p:sp>
          <p:nvSpPr>
            <p:cNvPr id="15" name="Rectangle 14"/>
            <p:cNvSpPr/>
            <p:nvPr/>
          </p:nvSpPr>
          <p:spPr>
            <a:xfrm>
              <a:off x="470535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00750" y="3724275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159961" y="4374566"/>
            <a:ext cx="3505200" cy="762000"/>
            <a:chOff x="4705350" y="4572000"/>
            <a:chExt cx="3505200" cy="762000"/>
          </a:xfrm>
        </p:grpSpPr>
        <p:sp>
          <p:nvSpPr>
            <p:cNvPr id="18" name="Rectangle 17"/>
            <p:cNvSpPr/>
            <p:nvPr/>
          </p:nvSpPr>
          <p:spPr>
            <a:xfrm>
              <a:off x="470535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0075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23330" y="5299422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24" name="Rectangle 23"/>
          <p:cNvSpPr/>
          <p:nvPr/>
        </p:nvSpPr>
        <p:spPr>
          <a:xfrm>
            <a:off x="6159961" y="5299422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answer #1 to learn more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27ED0DE-8C24-475E-B11E-4C850BA3D015}"/>
              </a:ext>
            </a:extLst>
          </p:cNvPr>
          <p:cNvSpPr txBox="1"/>
          <p:nvPr/>
        </p:nvSpPr>
        <p:spPr>
          <a:xfrm>
            <a:off x="666557" y="112378"/>
            <a:ext cx="10858885" cy="173664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Name a reason you should 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visit a college campus.</a:t>
            </a:r>
          </a:p>
        </p:txBody>
      </p:sp>
      <p:sp>
        <p:nvSpPr>
          <p:cNvPr id="67" name="TextBox 66">
            <a:hlinkClick r:id="rId5" action="ppaction://hlinksldjump"/>
            <a:extLst>
              <a:ext uri="{FF2B5EF4-FFF2-40B4-BE49-F238E27FC236}">
                <a16:creationId xmlns:a16="http://schemas.microsoft.com/office/drawing/2014/main" id="{53853B8B-4E9A-4A58-8F69-F1F1402D2376}"/>
              </a:ext>
            </a:extLst>
          </p:cNvPr>
          <p:cNvSpPr txBox="1"/>
          <p:nvPr/>
        </p:nvSpPr>
        <p:spPr>
          <a:xfrm>
            <a:off x="137907" y="6014038"/>
            <a:ext cx="73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cs typeface="Arial" panose="020B0604020202020204" pitchFamily="34" charset="0"/>
                <a:hlinkClick r:id="rId5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  <a:cs typeface="Arial" panose="020B0604020202020204" pitchFamily="34" charset="0"/>
            </a:endParaRPr>
          </a:p>
        </p:txBody>
      </p:sp>
      <p:sp>
        <p:nvSpPr>
          <p:cNvPr id="68" name="TextBox 67">
            <a:hlinkClick r:id="rId6" action="ppaction://hlinksldjump"/>
            <a:extLst>
              <a:ext uri="{FF2B5EF4-FFF2-40B4-BE49-F238E27FC236}">
                <a16:creationId xmlns:a16="http://schemas.microsoft.com/office/drawing/2014/main" id="{2CB8E66F-2FD9-4367-8BC0-7891B3DE1213}"/>
              </a:ext>
            </a:extLst>
          </p:cNvPr>
          <p:cNvSpPr txBox="1"/>
          <p:nvPr/>
        </p:nvSpPr>
        <p:spPr>
          <a:xfrm>
            <a:off x="597557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6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69" name="TextBox 68">
            <a:hlinkClick r:id="rId7" action="ppaction://hlinksldjump"/>
            <a:extLst>
              <a:ext uri="{FF2B5EF4-FFF2-40B4-BE49-F238E27FC236}">
                <a16:creationId xmlns:a16="http://schemas.microsoft.com/office/drawing/2014/main" id="{55204D7B-4FC9-441E-9805-CF7CAFF64C11}"/>
              </a:ext>
            </a:extLst>
          </p:cNvPr>
          <p:cNvSpPr txBox="1"/>
          <p:nvPr/>
        </p:nvSpPr>
        <p:spPr>
          <a:xfrm>
            <a:off x="1057206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7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0" name="Arrow: Right 69">
            <a:hlinkClick r:id="rId8" action="ppaction://hlinksldjump"/>
            <a:extLst>
              <a:ext uri="{FF2B5EF4-FFF2-40B4-BE49-F238E27FC236}">
                <a16:creationId xmlns:a16="http://schemas.microsoft.com/office/drawing/2014/main" id="{AAEAD504-2B2A-4738-BBB6-1F70878D8841}"/>
              </a:ext>
            </a:extLst>
          </p:cNvPr>
          <p:cNvSpPr/>
          <p:nvPr/>
        </p:nvSpPr>
        <p:spPr>
          <a:xfrm>
            <a:off x="11019008" y="6109859"/>
            <a:ext cx="914401" cy="516244"/>
          </a:xfrm>
          <a:prstGeom prst="rightArrow">
            <a:avLst>
              <a:gd name="adj1" fmla="val 22946"/>
              <a:gd name="adj2" fmla="val 466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5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C83FC287-D4EF-41DA-B93F-EE91F9B76BF0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F1D06ADD-C7E9-4D22-A343-9332E1C48F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8FDC479C-024C-4986-8A86-325631BF6D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6AEA9802-6EE6-48B4-B119-BDE11B61B3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E158DF11-059B-47D9-A232-27BEBF5BBB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1DEA220E-62CF-4776-BC2F-DCF0645053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43D76B2D-CA16-4516-A762-C609B19803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19375A9F-CD84-4138-8231-D45499FD68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7B6AABEE-8502-4519-8626-C9008138E7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C5F9B5D3-D393-42DB-AF11-99FADC8D41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8CF81403-EBA1-48EB-9184-32D42DC156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902F3225-387F-4E67-9553-19C4D39B6A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39857434-1248-41A1-98A3-CA1A83F66F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4E527B4F-748E-4320-B854-60EFFD6582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AEE002F6-AAC6-4627-97A3-B06B84CCC7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705FF89D-BEC6-4750-83DC-8C80D9D236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DABA69FF-B4B3-4425-A98B-92266EE17E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ECF0CF89-9B8C-4CC9-8AC1-861EEA66D1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8FD2D13D-8A51-459C-9FD3-6495CAE5C2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99EC16DB-7627-46D4-8344-AEDD97C1B3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8F7CA93B-64AA-4F37-B09E-361BE2372E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49" name="Rounded Rectangle 38">
            <a:extLst>
              <a:ext uri="{FF2B5EF4-FFF2-40B4-BE49-F238E27FC236}">
                <a16:creationId xmlns:a16="http://schemas.microsoft.com/office/drawing/2014/main" id="{B90E0FF0-4E9A-42E9-BD22-E43AEB291E81}"/>
              </a:ext>
            </a:extLst>
          </p:cNvPr>
          <p:cNvSpPr/>
          <p:nvPr/>
        </p:nvSpPr>
        <p:spPr>
          <a:xfrm>
            <a:off x="2215324" y="2266336"/>
            <a:ext cx="7772400" cy="4038600"/>
          </a:xfrm>
          <a:prstGeom prst="roundRect">
            <a:avLst>
              <a:gd name="adj" fmla="val 6636"/>
            </a:avLst>
          </a:prstGeom>
          <a:solidFill>
            <a:srgbClr val="082F7E"/>
          </a:solidFill>
          <a:ln w="76200">
            <a:solidFill>
              <a:srgbClr val="FFCC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4"/>
          </p:cNvPr>
          <p:cNvSpPr/>
          <p:nvPr/>
        </p:nvSpPr>
        <p:spPr>
          <a:xfrm>
            <a:off x="2533648" y="254794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Interest Survey 	 30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533648" y="3452819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Volunteer/Intern 	 30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533648" y="437674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Job Shadow       	 20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175373" y="254794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/>
              <a:t>Assess your skills    	 10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172198" y="3452819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172198" y="437674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533648" y="529114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Get a job             	 20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172198" y="5291144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 Black" panose="020B0A040201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36981" y="2546030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36981" y="3452819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36981" y="4367164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6162676" y="2554899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162676" y="3459680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62676" y="4365761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2536981" y="5269939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24" name="Rectangle 23"/>
          <p:cNvSpPr/>
          <p:nvPr/>
        </p:nvSpPr>
        <p:spPr>
          <a:xfrm>
            <a:off x="6162676" y="527869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answer #1 to learn more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27A1F09-537D-4A39-8D9B-1E4228A7E9A1}"/>
              </a:ext>
            </a:extLst>
          </p:cNvPr>
          <p:cNvSpPr txBox="1"/>
          <p:nvPr/>
        </p:nvSpPr>
        <p:spPr>
          <a:xfrm>
            <a:off x="666557" y="112378"/>
            <a:ext cx="10858885" cy="173664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can you do to 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explore careers?</a:t>
            </a:r>
          </a:p>
        </p:txBody>
      </p:sp>
      <p:sp>
        <p:nvSpPr>
          <p:cNvPr id="65" name="TextBox 64">
            <a:hlinkClick r:id="rId5" action="ppaction://hlinksldjump"/>
            <a:extLst>
              <a:ext uri="{FF2B5EF4-FFF2-40B4-BE49-F238E27FC236}">
                <a16:creationId xmlns:a16="http://schemas.microsoft.com/office/drawing/2014/main" id="{129D6B1F-ED5C-4C1A-93AF-0319629FC83D}"/>
              </a:ext>
            </a:extLst>
          </p:cNvPr>
          <p:cNvSpPr txBox="1"/>
          <p:nvPr/>
        </p:nvSpPr>
        <p:spPr>
          <a:xfrm>
            <a:off x="137907" y="6014038"/>
            <a:ext cx="73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cs typeface="Arial" panose="020B0604020202020204" pitchFamily="34" charset="0"/>
                <a:hlinkClick r:id="rId5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  <a:cs typeface="Arial" panose="020B0604020202020204" pitchFamily="34" charset="0"/>
            </a:endParaRPr>
          </a:p>
        </p:txBody>
      </p:sp>
      <p:sp>
        <p:nvSpPr>
          <p:cNvPr id="66" name="TextBox 65">
            <a:hlinkClick r:id="rId6" action="ppaction://hlinksldjump"/>
            <a:extLst>
              <a:ext uri="{FF2B5EF4-FFF2-40B4-BE49-F238E27FC236}">
                <a16:creationId xmlns:a16="http://schemas.microsoft.com/office/drawing/2014/main" id="{3D40F70F-AE24-4219-BAA2-19ACFCC13A72}"/>
              </a:ext>
            </a:extLst>
          </p:cNvPr>
          <p:cNvSpPr txBox="1"/>
          <p:nvPr/>
        </p:nvSpPr>
        <p:spPr>
          <a:xfrm>
            <a:off x="597557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6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67" name="TextBox 66">
            <a:hlinkClick r:id="rId7" action="ppaction://hlinksldjump"/>
            <a:extLst>
              <a:ext uri="{FF2B5EF4-FFF2-40B4-BE49-F238E27FC236}">
                <a16:creationId xmlns:a16="http://schemas.microsoft.com/office/drawing/2014/main" id="{A7C50645-E459-462B-9B2E-9B9E5FD4294E}"/>
              </a:ext>
            </a:extLst>
          </p:cNvPr>
          <p:cNvSpPr txBox="1"/>
          <p:nvPr/>
        </p:nvSpPr>
        <p:spPr>
          <a:xfrm>
            <a:off x="1057206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7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68" name="Arrow: Right 67">
            <a:hlinkClick r:id="rId8" action="ppaction://hlinksldjump"/>
            <a:extLst>
              <a:ext uri="{FF2B5EF4-FFF2-40B4-BE49-F238E27FC236}">
                <a16:creationId xmlns:a16="http://schemas.microsoft.com/office/drawing/2014/main" id="{C17874F4-6371-476F-BEA6-95458CBB79CE}"/>
              </a:ext>
            </a:extLst>
          </p:cNvPr>
          <p:cNvSpPr/>
          <p:nvPr/>
        </p:nvSpPr>
        <p:spPr>
          <a:xfrm>
            <a:off x="11019008" y="6109859"/>
            <a:ext cx="914401" cy="516244"/>
          </a:xfrm>
          <a:prstGeom prst="rightArrow">
            <a:avLst>
              <a:gd name="adj1" fmla="val 22946"/>
              <a:gd name="adj2" fmla="val 466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3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2FED87D0-0250-4C98-886F-316234086D9B}"/>
              </a:ext>
            </a:extLst>
          </p:cNvPr>
          <p:cNvGrpSpPr/>
          <p:nvPr/>
        </p:nvGrpSpPr>
        <p:grpSpPr>
          <a:xfrm>
            <a:off x="-115755" y="-109750"/>
            <a:ext cx="12569261" cy="7655943"/>
            <a:chOff x="-162055" y="-109750"/>
            <a:chExt cx="12569261" cy="7655943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F929B25B-AAC1-466E-8C18-7DD685257B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98" r="2873" b="-3933"/>
            <a:stretch/>
          </p:blipFill>
          <p:spPr>
            <a:xfrm>
              <a:off x="-162046" y="-93784"/>
              <a:ext cx="7642492" cy="881063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2344DDEF-7886-4EE1-8177-13C2B35C78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91" b="4391"/>
            <a:stretch/>
          </p:blipFill>
          <p:spPr>
            <a:xfrm rot="10800000">
              <a:off x="-162047" y="746639"/>
              <a:ext cx="7655827" cy="810502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76BB448F-E32A-437F-9BC1-A0D960E427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49" y="1395318"/>
              <a:ext cx="7635509" cy="881063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60DCCACB-398E-4884-B034-C949574E0E9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5" b="4391"/>
            <a:stretch/>
          </p:blipFill>
          <p:spPr>
            <a:xfrm rot="10800000">
              <a:off x="-162048" y="2212295"/>
              <a:ext cx="7648843" cy="810502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6E4758BE-7988-4A7F-82EB-0CBE0C83CC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14" r="2873" b="-3933"/>
            <a:stretch/>
          </p:blipFill>
          <p:spPr>
            <a:xfrm>
              <a:off x="-162050" y="2866158"/>
              <a:ext cx="7622175" cy="881063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6C79A140-5338-4D70-A11E-E22E7F9A77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607" b="4391"/>
            <a:stretch/>
          </p:blipFill>
          <p:spPr>
            <a:xfrm rot="10800000">
              <a:off x="-162051" y="3706581"/>
              <a:ext cx="7635510" cy="810502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C8233C55-07C8-4126-817D-CFD9314C7E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2" r="2873" b="-3933"/>
            <a:stretch/>
          </p:blipFill>
          <p:spPr>
            <a:xfrm>
              <a:off x="-162053" y="4319804"/>
              <a:ext cx="7635514" cy="881063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23D3EE9E-3C3C-4B48-AF70-C57A81FB4B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464" b="4391"/>
            <a:stretch/>
          </p:blipFill>
          <p:spPr>
            <a:xfrm rot="10800000">
              <a:off x="-162054" y="5160227"/>
              <a:ext cx="7648849" cy="810502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84E9FB44-B81D-4D32-AF67-4D8206E7020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29" r="2873" b="-3933"/>
            <a:stretch/>
          </p:blipFill>
          <p:spPr>
            <a:xfrm>
              <a:off x="-162055" y="5884650"/>
              <a:ext cx="7648851" cy="881063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410FD48F-B4C5-4EBC-9247-0B9FEAE4C1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11323" b="4391"/>
            <a:stretch/>
          </p:blipFill>
          <p:spPr>
            <a:xfrm rot="10800000">
              <a:off x="-162055" y="6725073"/>
              <a:ext cx="7662186" cy="810502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E38F0728-7719-4858-90E9-64A0C776396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233" b="-3933"/>
            <a:stretch/>
          </p:blipFill>
          <p:spPr>
            <a:xfrm>
              <a:off x="7468332" y="-109750"/>
              <a:ext cx="4938874" cy="881063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1974B445-666E-410A-96F2-67CFFCE8CD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40" r="2873" b="4391"/>
            <a:stretch/>
          </p:blipFill>
          <p:spPr>
            <a:xfrm rot="10800000">
              <a:off x="7481667" y="707227"/>
              <a:ext cx="4925539" cy="810502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CA8DC985-9BCD-45AC-BD9E-A69DCDC7E2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162" b="-3933"/>
            <a:stretch/>
          </p:blipFill>
          <p:spPr>
            <a:xfrm>
              <a:off x="7461714" y="1343668"/>
              <a:ext cx="4945492" cy="881063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279BD413-15ED-4E69-842A-8125892E05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69" r="2873" b="4391"/>
            <a:stretch/>
          </p:blipFill>
          <p:spPr>
            <a:xfrm rot="10800000">
              <a:off x="7475049" y="2184091"/>
              <a:ext cx="4932157" cy="810502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0966096D-D266-4C5D-9FA5-054A4B692E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40091" b="-3933"/>
            <a:stretch/>
          </p:blipFill>
          <p:spPr>
            <a:xfrm>
              <a:off x="7454997" y="2895849"/>
              <a:ext cx="4952209" cy="881063"/>
            </a:xfrm>
            <a:prstGeom prst="rect">
              <a:avLst/>
            </a:prstGeom>
          </p:spPr>
        </p:pic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219F12A7-DE12-4ED0-94C2-B37D247A84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698" r="2873" b="4391"/>
            <a:stretch/>
          </p:blipFill>
          <p:spPr>
            <a:xfrm rot="10800000">
              <a:off x="7468332" y="3736272"/>
              <a:ext cx="4938874" cy="810502"/>
            </a:xfrm>
            <a:prstGeom prst="rect">
              <a:avLst/>
            </a:prstGeom>
          </p:spPr>
        </p:pic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E7C0B3B6-EC1F-4B5B-A63B-120C51E0A0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949" b="-3933"/>
            <a:stretch/>
          </p:blipFill>
          <p:spPr>
            <a:xfrm>
              <a:off x="7441662" y="4308854"/>
              <a:ext cx="4965544" cy="881063"/>
            </a:xfrm>
            <a:prstGeom prst="rect">
              <a:avLst/>
            </a:prstGeom>
          </p:spPr>
        </p:pic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71222E44-4D8F-4C5E-9372-107D026F98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557" r="2873" b="4391"/>
            <a:stretch/>
          </p:blipFill>
          <p:spPr>
            <a:xfrm rot="10800000">
              <a:off x="7454997" y="5149277"/>
              <a:ext cx="4952209" cy="810502"/>
            </a:xfrm>
            <a:prstGeom prst="rect">
              <a:avLst/>
            </a:prstGeom>
          </p:spPr>
        </p:pic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5103DA7B-AF8F-4547-873C-097764B70C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" r="39808" b="-3933"/>
            <a:stretch/>
          </p:blipFill>
          <p:spPr>
            <a:xfrm>
              <a:off x="7428327" y="5895268"/>
              <a:ext cx="4978879" cy="881063"/>
            </a:xfrm>
            <a:prstGeom prst="rect">
              <a:avLst/>
            </a:prstGeom>
          </p:spPr>
        </p:pic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F4C2D863-6711-4E83-805D-572B03174C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5" r="2873" b="4391"/>
            <a:stretch/>
          </p:blipFill>
          <p:spPr>
            <a:xfrm rot="10800000">
              <a:off x="7441662" y="6735691"/>
              <a:ext cx="4965544" cy="810502"/>
            </a:xfrm>
            <a:prstGeom prst="rect">
              <a:avLst/>
            </a:prstGeom>
          </p:spPr>
        </p:pic>
      </p:grpSp>
      <p:sp>
        <p:nvSpPr>
          <p:cNvPr id="55" name="Rounded Rectangle 38">
            <a:extLst>
              <a:ext uri="{FF2B5EF4-FFF2-40B4-BE49-F238E27FC236}">
                <a16:creationId xmlns:a16="http://schemas.microsoft.com/office/drawing/2014/main" id="{7066EE40-1875-4298-BFD8-AED4B513DFA1}"/>
              </a:ext>
            </a:extLst>
          </p:cNvPr>
          <p:cNvSpPr/>
          <p:nvPr/>
        </p:nvSpPr>
        <p:spPr>
          <a:xfrm>
            <a:off x="2215324" y="2266336"/>
            <a:ext cx="7772400" cy="4038600"/>
          </a:xfrm>
          <a:prstGeom prst="roundRect">
            <a:avLst>
              <a:gd name="adj" fmla="val 6636"/>
            </a:avLst>
          </a:prstGeom>
          <a:solidFill>
            <a:srgbClr val="082F7E"/>
          </a:solidFill>
          <a:ln w="76200">
            <a:solidFill>
              <a:srgbClr val="FFCC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505072" y="254793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600" b="1" dirty="0"/>
              <a:t>GPA                     	20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505072" y="3452811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600" b="1" dirty="0"/>
              <a:t>Major                   	20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505072" y="437673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/>
              <a:t>Financial Need  	15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146797" y="254793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600" b="1" dirty="0"/>
              <a:t>Grade Level         10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143622" y="3452811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600" b="1" dirty="0"/>
              <a:t>Hobbies               	10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43622" y="437673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/>
              <a:t>Sports                 	10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505072" y="529113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600" b="1" dirty="0"/>
              <a:t>Volunteer Hours  	10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143622" y="5291136"/>
            <a:ext cx="3505200" cy="76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/>
              <a:t>Skills                   	  5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497353" y="2553596"/>
            <a:ext cx="3505200" cy="762000"/>
            <a:chOff x="1066800" y="2743200"/>
            <a:chExt cx="3505200" cy="762000"/>
          </a:xfrm>
        </p:grpSpPr>
        <p:sp>
          <p:nvSpPr>
            <p:cNvPr id="3" name="Rectangle 2"/>
            <p:cNvSpPr/>
            <p:nvPr/>
          </p:nvSpPr>
          <p:spPr>
            <a:xfrm>
              <a:off x="1066800" y="27432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36220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495544" y="3452772"/>
            <a:ext cx="3505200" cy="762000"/>
            <a:chOff x="1066800" y="3648075"/>
            <a:chExt cx="3505200" cy="762000"/>
          </a:xfrm>
        </p:grpSpPr>
        <p:sp>
          <p:nvSpPr>
            <p:cNvPr id="6" name="Rectangle 5"/>
            <p:cNvSpPr/>
            <p:nvPr/>
          </p:nvSpPr>
          <p:spPr>
            <a:xfrm>
              <a:off x="1066800" y="3648075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71475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491738" y="4384654"/>
            <a:ext cx="3505200" cy="762000"/>
            <a:chOff x="1066800" y="4572000"/>
            <a:chExt cx="3505200" cy="762000"/>
          </a:xfrm>
        </p:grpSpPr>
        <p:sp>
          <p:nvSpPr>
            <p:cNvPr id="9" name="Rectangle 8"/>
            <p:cNvSpPr/>
            <p:nvPr/>
          </p:nvSpPr>
          <p:spPr>
            <a:xfrm>
              <a:off x="1066800" y="45720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62200" y="46482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490663" y="5294285"/>
            <a:ext cx="3505200" cy="762000"/>
            <a:chOff x="1066800" y="5486400"/>
            <a:chExt cx="3505200" cy="762000"/>
          </a:xfrm>
        </p:grpSpPr>
        <p:sp>
          <p:nvSpPr>
            <p:cNvPr id="21" name="Rectangle 20"/>
            <p:cNvSpPr/>
            <p:nvPr/>
          </p:nvSpPr>
          <p:spPr>
            <a:xfrm>
              <a:off x="1066800" y="54864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55626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4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158635" y="2561741"/>
            <a:ext cx="3505200" cy="762000"/>
            <a:chOff x="4708525" y="2730500"/>
            <a:chExt cx="3505200" cy="762000"/>
          </a:xfrm>
        </p:grpSpPr>
        <p:sp>
          <p:nvSpPr>
            <p:cNvPr id="12" name="Rectangle 11"/>
            <p:cNvSpPr/>
            <p:nvPr/>
          </p:nvSpPr>
          <p:spPr>
            <a:xfrm>
              <a:off x="4708525" y="2730500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Oval 66"/>
            <p:cNvSpPr/>
            <p:nvPr/>
          </p:nvSpPr>
          <p:spPr>
            <a:xfrm>
              <a:off x="6000750" y="2819400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151829" y="3449953"/>
            <a:ext cx="3505200" cy="762000"/>
            <a:chOff x="6858000" y="6883519"/>
            <a:chExt cx="3505200" cy="762000"/>
          </a:xfrm>
        </p:grpSpPr>
        <p:sp>
          <p:nvSpPr>
            <p:cNvPr id="15" name="Rectangle 14"/>
            <p:cNvSpPr/>
            <p:nvPr/>
          </p:nvSpPr>
          <p:spPr>
            <a:xfrm>
              <a:off x="6858000" y="6883519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8153400" y="6959719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1477A1BF-D8FD-43FB-A6FE-D433CD6D89DF}"/>
              </a:ext>
            </a:extLst>
          </p:cNvPr>
          <p:cNvGrpSpPr/>
          <p:nvPr/>
        </p:nvGrpSpPr>
        <p:grpSpPr>
          <a:xfrm>
            <a:off x="6158635" y="4388065"/>
            <a:ext cx="3505200" cy="762000"/>
            <a:chOff x="6858000" y="6883519"/>
            <a:chExt cx="3505200" cy="76200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9BE8C32-42D5-4565-9110-4DF10871E5A8}"/>
                </a:ext>
              </a:extLst>
            </p:cNvPr>
            <p:cNvSpPr/>
            <p:nvPr/>
          </p:nvSpPr>
          <p:spPr>
            <a:xfrm>
              <a:off x="6858000" y="6883519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B612B55D-38BB-4888-AEAC-E35E1BD016AB}"/>
                </a:ext>
              </a:extLst>
            </p:cNvPr>
            <p:cNvSpPr/>
            <p:nvPr/>
          </p:nvSpPr>
          <p:spPr>
            <a:xfrm>
              <a:off x="8153400" y="6959719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7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CEDFA78-5689-48BA-9837-6DF2849B7DA0}"/>
              </a:ext>
            </a:extLst>
          </p:cNvPr>
          <p:cNvGrpSpPr/>
          <p:nvPr/>
        </p:nvGrpSpPr>
        <p:grpSpPr>
          <a:xfrm>
            <a:off x="6151829" y="5286891"/>
            <a:ext cx="3505200" cy="762000"/>
            <a:chOff x="6858000" y="6883519"/>
            <a:chExt cx="3505200" cy="76200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EAE894C-4800-4713-AA8E-3D6C42D961A8}"/>
                </a:ext>
              </a:extLst>
            </p:cNvPr>
            <p:cNvSpPr/>
            <p:nvPr/>
          </p:nvSpPr>
          <p:spPr>
            <a:xfrm>
              <a:off x="6858000" y="6883519"/>
              <a:ext cx="3505200" cy="762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A2025559-5046-4833-847B-76098E311120}"/>
                </a:ext>
              </a:extLst>
            </p:cNvPr>
            <p:cNvSpPr/>
            <p:nvPr/>
          </p:nvSpPr>
          <p:spPr>
            <a:xfrm>
              <a:off x="8153400" y="6959719"/>
              <a:ext cx="914400" cy="609600"/>
            </a:xfrm>
            <a:prstGeom prst="ellipse">
              <a:avLst/>
            </a:prstGeom>
            <a:solidFill>
              <a:srgbClr val="082F7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Arial Black" panose="020B0A04020102020204" pitchFamily="34" charset="0"/>
                </a:rPr>
                <a:t>8</a:t>
              </a: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BF5CF863-4F86-46CA-A1E8-CFC6C1FAB5E8}"/>
              </a:ext>
            </a:extLst>
          </p:cNvPr>
          <p:cNvSpPr txBox="1"/>
          <p:nvPr/>
        </p:nvSpPr>
        <p:spPr>
          <a:xfrm>
            <a:off x="306064" y="97138"/>
            <a:ext cx="11525443" cy="173664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common criteria are used to determine eligibility for scholarships?</a:t>
            </a:r>
          </a:p>
        </p:txBody>
      </p:sp>
      <p:sp>
        <p:nvSpPr>
          <p:cNvPr id="75" name="TextBox 74">
            <a:hlinkClick r:id="rId4" action="ppaction://hlinksldjump"/>
            <a:extLst>
              <a:ext uri="{FF2B5EF4-FFF2-40B4-BE49-F238E27FC236}">
                <a16:creationId xmlns:a16="http://schemas.microsoft.com/office/drawing/2014/main" id="{898E6DF6-8E1F-4EE5-A6FB-F1EE522AA420}"/>
              </a:ext>
            </a:extLst>
          </p:cNvPr>
          <p:cNvSpPr txBox="1"/>
          <p:nvPr/>
        </p:nvSpPr>
        <p:spPr>
          <a:xfrm>
            <a:off x="137907" y="6014038"/>
            <a:ext cx="737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cs typeface="Arial" panose="020B0604020202020204" pitchFamily="34" charset="0"/>
                <a:hlinkClick r:id="rId4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  <a:cs typeface="Arial" panose="020B0604020202020204" pitchFamily="34" charset="0"/>
            </a:endParaRPr>
          </a:p>
        </p:txBody>
      </p:sp>
      <p:sp>
        <p:nvSpPr>
          <p:cNvPr id="76" name="TextBox 75">
            <a:hlinkClick r:id="rId5" action="ppaction://hlinksldjump"/>
            <a:extLst>
              <a:ext uri="{FF2B5EF4-FFF2-40B4-BE49-F238E27FC236}">
                <a16:creationId xmlns:a16="http://schemas.microsoft.com/office/drawing/2014/main" id="{B0C81B69-F9CE-452B-A9AF-CD70EE5585C7}"/>
              </a:ext>
            </a:extLst>
          </p:cNvPr>
          <p:cNvSpPr txBox="1"/>
          <p:nvPr/>
        </p:nvSpPr>
        <p:spPr>
          <a:xfrm>
            <a:off x="597557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5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7" name="TextBox 76">
            <a:hlinkClick r:id="rId6" action="ppaction://hlinksldjump"/>
            <a:extLst>
              <a:ext uri="{FF2B5EF4-FFF2-40B4-BE49-F238E27FC236}">
                <a16:creationId xmlns:a16="http://schemas.microsoft.com/office/drawing/2014/main" id="{6E23FBBF-1A7B-435D-A297-E64C42A8DBCC}"/>
              </a:ext>
            </a:extLst>
          </p:cNvPr>
          <p:cNvSpPr txBox="1"/>
          <p:nvPr/>
        </p:nvSpPr>
        <p:spPr>
          <a:xfrm>
            <a:off x="1057206" y="601403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/>
                </a:solidFill>
                <a:uFill>
                  <a:solidFill>
                    <a:srgbClr val="082F7E"/>
                  </a:solidFill>
                </a:uFill>
                <a:hlinkClick r:id="rId6" action="ppaction://hlinksldjump"/>
              </a:rPr>
              <a:t>X</a:t>
            </a:r>
            <a:endParaRPr lang="en-US" sz="4000" b="1" u="sng" dirty="0">
              <a:solidFill>
                <a:schemeClr val="bg1"/>
              </a:solidFill>
              <a:uFill>
                <a:solidFill>
                  <a:srgbClr val="082F7E"/>
                </a:solidFill>
              </a:uFill>
            </a:endParaRPr>
          </a:p>
        </p:txBody>
      </p:sp>
      <p:sp>
        <p:nvSpPr>
          <p:cNvPr id="78" name="Arrow: Right 77">
            <a:hlinkClick r:id="rId7" action="ppaction://hlinksldjump"/>
            <a:extLst>
              <a:ext uri="{FF2B5EF4-FFF2-40B4-BE49-F238E27FC236}">
                <a16:creationId xmlns:a16="http://schemas.microsoft.com/office/drawing/2014/main" id="{FF75FC90-2DFE-4D1D-91C6-C9A157274A43}"/>
              </a:ext>
            </a:extLst>
          </p:cNvPr>
          <p:cNvSpPr/>
          <p:nvPr/>
        </p:nvSpPr>
        <p:spPr>
          <a:xfrm>
            <a:off x="11019008" y="6109859"/>
            <a:ext cx="914401" cy="516244"/>
          </a:xfrm>
          <a:prstGeom prst="rightArrow">
            <a:avLst>
              <a:gd name="adj1" fmla="val 22946"/>
              <a:gd name="adj2" fmla="val 466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1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1307</Words>
  <Application>Microsoft Office PowerPoint</Application>
  <PresentationFormat>Widescreen</PresentationFormat>
  <Paragraphs>412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Black</vt:lpstr>
      <vt:lpstr>Calibri</vt:lpstr>
      <vt:lpstr>Franklin Gothic Medium</vt:lpstr>
      <vt:lpstr>Gloucester MT Extra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Shaklee, Theresa</dc:creator>
  <cp:lastModifiedBy>Shaklee, Theresa</cp:lastModifiedBy>
  <cp:revision>63</cp:revision>
  <dcterms:created xsi:type="dcterms:W3CDTF">2023-12-06T21:08:22Z</dcterms:created>
  <dcterms:modified xsi:type="dcterms:W3CDTF">2023-12-18T14:58:33Z</dcterms:modified>
</cp:coreProperties>
</file>