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0" r:id="rId4"/>
    <p:sldId id="261" r:id="rId5"/>
    <p:sldId id="263" r:id="rId6"/>
    <p:sldId id="264" r:id="rId7"/>
    <p:sldId id="278" r:id="rId8"/>
    <p:sldId id="277" r:id="rId9"/>
    <p:sldId id="266" r:id="rId10"/>
    <p:sldId id="274" r:id="rId11"/>
    <p:sldId id="267" r:id="rId12"/>
    <p:sldId id="279" r:id="rId13"/>
    <p:sldId id="280" r:id="rId14"/>
    <p:sldId id="273" r:id="rId15"/>
    <p:sldId id="268" r:id="rId16"/>
    <p:sldId id="276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1418"/>
    <a:srgbClr val="337CA4"/>
    <a:srgbClr val="2F7399"/>
    <a:srgbClr val="33CCD2"/>
    <a:srgbClr val="F4F410"/>
    <a:srgbClr val="F5AEDD"/>
    <a:srgbClr val="BAFF75"/>
    <a:srgbClr val="990099"/>
    <a:srgbClr val="604A7B"/>
    <a:srgbClr val="F58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2" autoAdjust="0"/>
    <p:restoredTop sz="89590" autoAdjust="0"/>
  </p:normalViewPr>
  <p:slideViewPr>
    <p:cSldViewPr>
      <p:cViewPr>
        <p:scale>
          <a:sx n="100" d="100"/>
          <a:sy n="100" d="100"/>
        </p:scale>
        <p:origin x="-432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18171-C206-403E-8765-C4248EEC530E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2F9F5-318F-4CD6-83B0-369D8E20A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9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is an initiative designed to provide information about planning, preparing and paying for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Workbooks and flyers are provided to students and parents and</a:t>
            </a:r>
            <a:r>
              <a:rPr lang="en-US" baseline="0" dirty="0" smtClean="0"/>
              <a:t> can be downloaded directly from our college access website, </a:t>
            </a:r>
            <a:r>
              <a:rPr lang="en-US" b="1" baseline="0" dirty="0" smtClean="0"/>
              <a:t>UCanGo2.org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1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Will</a:t>
            </a:r>
            <a:r>
              <a:rPr lang="en-US" baseline="0" dirty="0" smtClean="0"/>
              <a:t> a big school be overwhelming, or do you love to be in large classroom settings?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Will a small school offer you the right classes and extracurricular activities?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Is a medium school just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Think realistically about how much you can afford</a:t>
            </a:r>
            <a:r>
              <a:rPr lang="en-US" baseline="0" dirty="0" smtClean="0"/>
              <a:t> to pay for college.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Research admission requirements to find colleges that are a good fit for you.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latin typeface="Century Gothic" panose="020B0502020202020204" pitchFamily="34" charset="0"/>
              </a:rPr>
              <a:t>Take advantage of your time on campus to talk</a:t>
            </a:r>
            <a:r>
              <a:rPr lang="en-US" sz="1200" baseline="0" dirty="0" smtClean="0">
                <a:latin typeface="Century Gothic" panose="020B0502020202020204" pitchFamily="34" charset="0"/>
              </a:rPr>
              <a:t> to p</a:t>
            </a:r>
            <a:r>
              <a:rPr lang="en-US" sz="1200" dirty="0" smtClean="0">
                <a:latin typeface="Century Gothic" panose="020B0502020202020204" pitchFamily="34" charset="0"/>
              </a:rPr>
              <a:t>rofessors in your field of study, admissions, financial aid, and housing.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this section we’re highlighting the ‘Making the Most of Campus Visits Guide.’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These</a:t>
            </a:r>
            <a:r>
              <a:rPr lang="en-US" baseline="0" dirty="0" smtClean="0"/>
              <a:t> three forms offer you a lot of information on setting up a campus visit, questions to ask while you’re there, and an explanation of what many campus offices provide for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en-US" altLang="en-US" dirty="0" smtClean="0"/>
              <a:t>Use these resources</a:t>
            </a:r>
            <a:r>
              <a:rPr lang="en-US" altLang="en-US" baseline="0" dirty="0" smtClean="0"/>
              <a:t> when planning and taking a campus tour at your favorite schools.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You’ll find all of these materials</a:t>
            </a:r>
            <a:r>
              <a:rPr lang="en-US" baseline="0" dirty="0" smtClean="0"/>
              <a:t> under the Publications link at </a:t>
            </a:r>
            <a:r>
              <a:rPr lang="en-US" b="1" baseline="0" dirty="0" smtClean="0"/>
              <a:t>UCanGo2.org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UCanGo2</a:t>
            </a:r>
            <a:r>
              <a:rPr lang="en-US" sz="1200" baseline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is a</a:t>
            </a:r>
            <a:r>
              <a:rPr lang="en-US" sz="1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 initiative of the Oklahoma College Assistance Program (OCAP) and the Oklahoma State Regents for Higher Education.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</a:t>
            </a:r>
            <a:r>
              <a:rPr lang="en-US" dirty="0" smtClean="0"/>
              <a:t> offers college planning information to students and parents.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Publications link houses several documents and resources that offer valuable tools for anyone considering higher education.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Scholarship section allows all</a:t>
            </a:r>
            <a:r>
              <a:rPr lang="en-US" baseline="0" dirty="0" smtClean="0"/>
              <a:t> students</a:t>
            </a:r>
            <a:r>
              <a:rPr lang="en-US" dirty="0" smtClean="0"/>
              <a:t> to search for scholarships by deadline and category.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UCanGo2.org</a:t>
            </a:r>
            <a:r>
              <a:rPr lang="en-US" baseline="0" dirty="0" smtClean="0"/>
              <a:t> allows users to access the information specific to their needs.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Each section offers resources to middle and high school students, parents and counselors.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Most material can be located and downloaded from the Publications link.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StartWithFAFSA.org</a:t>
            </a:r>
            <a:r>
              <a:rPr lang="en-US" baseline="0" dirty="0" smtClean="0"/>
              <a:t> link to find valuable information about the Free Application for Federal Student Aid (FAFSA).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2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our Scholarship section students will see the Scholarship of the Week,</a:t>
            </a:r>
            <a:r>
              <a:rPr lang="en-US" baseline="0" dirty="0" smtClean="0"/>
              <a:t> as well as links to scholarships by deadline and category.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At the end of each month’s scholarship descriptions, students will find a list of other scholarships due that particular month.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Scholarships by Category offers several options for students of all ages and interests.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2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b="1" dirty="0" smtClean="0"/>
              <a:t>UCanGo2</a:t>
            </a:r>
            <a:r>
              <a:rPr lang="en-US" dirty="0" smtClean="0"/>
              <a:t> High School Student Workbook covers five main areas of college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This PowerPoint covers the fourth section, ‘Where</a:t>
            </a:r>
            <a:r>
              <a:rPr lang="en-US" baseline="0" dirty="0" smtClean="0"/>
              <a:t> Do I Go</a:t>
            </a:r>
            <a:r>
              <a:rPr lang="en-US" dirty="0" smtClean="0"/>
              <a:t>?’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This section discusses how to choose a college, university, career technology center or proprietary school that’s the best fit for you.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Explains how to set up a successful college visit.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 smtClean="0"/>
              <a:t>Supplies a list of questions to ask at various offices on a college</a:t>
            </a:r>
            <a:r>
              <a:rPr lang="en-US" altLang="en-US" baseline="0" dirty="0" smtClean="0"/>
              <a:t> campus.</a:t>
            </a:r>
            <a:endParaRPr lang="en-US" alt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Choosing</a:t>
            </a:r>
            <a:r>
              <a:rPr lang="en-US" baseline="0" dirty="0" smtClean="0"/>
              <a:t> a school is an important decision.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Think about all of these factors when making your choice.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Do your research and visit each school you’re seriously interested in attending.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Can you name a school in each category?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Can you name a school in each category?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When</a:t>
            </a:r>
            <a:r>
              <a:rPr lang="en-US" baseline="0" dirty="0" smtClean="0"/>
              <a:t> choosing a school, location is a big factor.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Read this section of the High School Student Workbook to learn the pros and cons of attending school in a big city versus a small town.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F9F5-318F-4CD6-83B0-369D8E20A24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9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8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38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5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9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1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3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58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11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64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C34A0-9B26-4C74-BCDF-6515ED90DEBD}" type="datetimeFigureOut">
              <a:rPr lang="en-US" smtClean="0"/>
              <a:t>9/25/2017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2C226-3714-4AF0-A9AF-FF7444961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gif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"/>
            <a:ext cx="9165653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205810" y="2013269"/>
            <a:ext cx="4716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Where Do I Go?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07506" y="5836640"/>
            <a:ext cx="4328988" cy="945160"/>
            <a:chOff x="2407506" y="5836640"/>
            <a:chExt cx="4328988" cy="945160"/>
          </a:xfrm>
        </p:grpSpPr>
        <p:sp>
          <p:nvSpPr>
            <p:cNvPr id="18" name="Round Diagonal Corner Rectangle 17"/>
            <p:cNvSpPr/>
            <p:nvPr/>
          </p:nvSpPr>
          <p:spPr>
            <a:xfrm>
              <a:off x="2407506" y="6018020"/>
              <a:ext cx="4237969" cy="564905"/>
            </a:xfrm>
            <a:prstGeom prst="round2DiagRect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8366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59941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342911" y="6138084"/>
              <a:ext cx="0" cy="315053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65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48542"/>
            <a:ext cx="3951121" cy="4566801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71984" y="275362"/>
            <a:ext cx="5784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Size Up Your School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2" name="Rounded Rectangle 11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3" b="6556"/>
          <a:stretch/>
        </p:blipFill>
        <p:spPr>
          <a:xfrm>
            <a:off x="-1" y="449511"/>
            <a:ext cx="2338127" cy="6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3520074">
            <a:off x="6614717" y="3952150"/>
            <a:ext cx="2587372" cy="470110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91" y="3352800"/>
            <a:ext cx="1301752" cy="2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9470" y="275362"/>
            <a:ext cx="8009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Narrow Down Your Choices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6" name="Rounded Rectangle 15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49324" y="1661160"/>
            <a:ext cx="8229600" cy="4358640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Affordability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Research costs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UCanGo2.org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or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OKcollegestart.org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to learn about ways to pay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Apply for scholarships</a:t>
            </a:r>
          </a:p>
          <a:p>
            <a:pPr algn="ctr">
              <a:spcBef>
                <a:spcPts val="1200"/>
              </a:spcBef>
            </a:pPr>
            <a:endParaRPr lang="en-US" sz="12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Admission Requirements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Study hard, keep your grades up and do your best on the ACT/SAT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Get involved in extracurricular activities and volunteer work 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10298" b="6419"/>
          <a:stretch/>
        </p:blipFill>
        <p:spPr>
          <a:xfrm rot="18806882">
            <a:off x="-336213" y="3277245"/>
            <a:ext cx="2727000" cy="54694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03044" y="275362"/>
            <a:ext cx="512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Compare Schools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6" name="Rounded Rectangle 15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57691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5205371" y="1652051"/>
            <a:ext cx="3585283" cy="4315897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anose="020F0502020204030204" pitchFamily="34" charset="0"/>
              </a:rPr>
              <a:t>Visit </a:t>
            </a:r>
            <a:r>
              <a:rPr lang="en-US" sz="2800" b="1" dirty="0" smtClean="0">
                <a:latin typeface="Calibri" panose="020F0502020204030204" pitchFamily="34" charset="0"/>
              </a:rPr>
              <a:t>OKcollegestart.org</a:t>
            </a:r>
            <a:r>
              <a:rPr lang="en-US" sz="2800" dirty="0" smtClean="0">
                <a:latin typeface="Calibri" panose="020F0502020204030204" pitchFamily="34" charset="0"/>
              </a:rPr>
              <a:t> to compare cost, location, degree programs, and extracurricular activities offered at Oklahoma colleges and universities.</a:t>
            </a:r>
            <a:endParaRPr lang="en-US" sz="11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24702" b="71965"/>
          <a:stretch/>
        </p:blipFill>
        <p:spPr>
          <a:xfrm>
            <a:off x="1" y="0"/>
            <a:ext cx="5243252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5" r="10439" b="42222"/>
          <a:stretch/>
        </p:blipFill>
        <p:spPr>
          <a:xfrm>
            <a:off x="4038600" y="0"/>
            <a:ext cx="5105401" cy="228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03044" y="275362"/>
            <a:ext cx="512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Compare Schools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6" name="Rounded Rectangle 15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848350" y="1566862"/>
            <a:ext cx="2923254" cy="1940957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Search for schools by name or by campus characteristics to find average tuition costs, application fees, admission criteria, and much more!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9" y="1438275"/>
            <a:ext cx="3397090" cy="42767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44" y="1957281"/>
            <a:ext cx="3447498" cy="402511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72" y="3767863"/>
            <a:ext cx="3480342" cy="247700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07358" y="275362"/>
            <a:ext cx="4913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Them Out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2" name="Rounded Rectangle 11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3" r="54611" b="12498"/>
          <a:stretch/>
        </p:blipFill>
        <p:spPr>
          <a:xfrm rot="1558101">
            <a:off x="7908961" y="3605751"/>
            <a:ext cx="2587372" cy="47011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0" t="10298" b="6419"/>
          <a:stretch/>
        </p:blipFill>
        <p:spPr>
          <a:xfrm rot="19917463">
            <a:off x="-1465215" y="3139359"/>
            <a:ext cx="2727000" cy="54694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4500" y="1676400"/>
            <a:ext cx="8229600" cy="4341614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every college you’re strongly considering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Take a campus tour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Schedule interviews with several campus officials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Grab any necessary paperwork or forms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dorms or on-campus apartments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Talk with current students about campus life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Explore the local area on your own</a:t>
            </a:r>
            <a:endParaRPr lang="en-US" sz="27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2096"/>
            <a:ext cx="6019800" cy="65938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3"/>
          <a:stretch/>
        </p:blipFill>
        <p:spPr>
          <a:xfrm>
            <a:off x="0" y="-228600"/>
            <a:ext cx="2271453" cy="711736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24350" y="4289920"/>
            <a:ext cx="2247900" cy="35828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r="5873" b="76509"/>
          <a:stretch/>
        </p:blipFill>
        <p:spPr>
          <a:xfrm rot="689870">
            <a:off x="-265917" y="5704183"/>
            <a:ext cx="3796649" cy="1611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75029" r="9637"/>
          <a:stretch/>
        </p:blipFill>
        <p:spPr>
          <a:xfrm rot="768682">
            <a:off x="4543433" y="-581253"/>
            <a:ext cx="4697553" cy="17125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3529120" cy="4562647"/>
          </a:xfrm>
          <a:prstGeom prst="rect">
            <a:avLst/>
          </a:prstGeom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21" y="999953"/>
            <a:ext cx="3531879" cy="4562647"/>
          </a:xfrm>
          <a:prstGeom prst="rect">
            <a:avLst/>
          </a:prstGeom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35703"/>
            <a:ext cx="3538588" cy="4562647"/>
          </a:xfrm>
          <a:prstGeom prst="rect">
            <a:avLst/>
          </a:prstGeom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9" name="Rounded Rectangle 8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99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7" t="3738" r="41032" b="6017"/>
          <a:stretch/>
        </p:blipFill>
        <p:spPr>
          <a:xfrm rot="16200000">
            <a:off x="3959725" y="-3959728"/>
            <a:ext cx="1224551" cy="914400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61" y="1643882"/>
            <a:ext cx="1104080" cy="14295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" y="1524000"/>
            <a:ext cx="1082080" cy="14005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907" y="1553584"/>
            <a:ext cx="1103646" cy="142942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21318"/>
            <a:ext cx="712626" cy="16216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67" y="1828800"/>
            <a:ext cx="1152525" cy="92112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166030" y="3330654"/>
            <a:ext cx="1358393" cy="37457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Facts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11045" y="5374460"/>
            <a:ext cx="1372489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Want To Be?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08492" y="5372831"/>
            <a:ext cx="125972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Are You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Looking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for Money?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68518" y="5377551"/>
            <a:ext cx="1374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 School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Student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Workbook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44621" y="5373425"/>
            <a:ext cx="1354761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Campus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Visit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21371" y="5113492"/>
            <a:ext cx="1525629" cy="119181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My </a:t>
            </a:r>
            <a:r>
              <a:rPr lang="en-US" sz="1600" b="1" dirty="0">
                <a:latin typeface="Calibri" panose="020F0502020204030204" pitchFamily="34" charset="0"/>
              </a:rPr>
              <a:t>Classes </a:t>
            </a:r>
            <a:r>
              <a:rPr lang="en-US" sz="1600" b="1" dirty="0" smtClean="0">
                <a:latin typeface="Calibri" panose="020F0502020204030204" pitchFamily="34" charset="0"/>
              </a:rPr>
              <a:t>&amp;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Achievements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Worksheet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7810" y="5557880"/>
            <a:ext cx="1492580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Fair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Worksheet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11554" y="3048000"/>
            <a:ext cx="1624350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Terms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Glossary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16420" y="3192706"/>
            <a:ext cx="1485018" cy="646986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Scholarship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Success Guide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87415" y="3048000"/>
            <a:ext cx="1689783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Finish the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FAFSA in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Five Steps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0522" y="3042999"/>
            <a:ext cx="1273478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College Planning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Checklists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32734" y="3048000"/>
            <a:ext cx="1651246" cy="919401"/>
          </a:xfrm>
          <a:prstGeom prst="round2Diag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Your Transition 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to </a:t>
            </a:r>
            <a:r>
              <a:rPr lang="en-US" sz="1600" b="1" dirty="0">
                <a:latin typeface="Calibri" panose="020F0502020204030204" pitchFamily="34" charset="0"/>
              </a:rPr>
              <a:t>College </a:t>
            </a:r>
            <a:endParaRPr lang="en-US" sz="16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Brochure</a:t>
            </a:r>
            <a:endParaRPr lang="en-US" sz="1600" b="1" dirty="0">
              <a:latin typeface="Calibri" panose="020F050202020403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2" y="4252812"/>
            <a:ext cx="878563" cy="112473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3" t="6010" r="65853" b="7447"/>
          <a:stretch/>
        </p:blipFill>
        <p:spPr>
          <a:xfrm rot="5400000">
            <a:off x="4245432" y="2022933"/>
            <a:ext cx="653135" cy="9144002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91" y="4203978"/>
            <a:ext cx="944595" cy="12224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18" y="4252812"/>
            <a:ext cx="880565" cy="1141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99079" y="275362"/>
            <a:ext cx="5930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Helpful Publications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1" name="Rounded Rectangle 1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13" y="4239528"/>
            <a:ext cx="860688" cy="11136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00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/>
          <a:stretch/>
        </p:blipFill>
        <p:spPr bwMode="auto">
          <a:xfrm>
            <a:off x="3155478" y="4290140"/>
            <a:ext cx="1360512" cy="10665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image00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r="3198"/>
          <a:stretch/>
        </p:blipFill>
        <p:spPr bwMode="auto">
          <a:xfrm>
            <a:off x="7631658" y="1598790"/>
            <a:ext cx="1105053" cy="138114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211" y="4229445"/>
            <a:ext cx="923945" cy="118798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7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3"/>
            <a:ext cx="9165653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" y="1966507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865447" y="2013269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Questions?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407506" y="5836640"/>
            <a:ext cx="4328988" cy="945160"/>
            <a:chOff x="2407506" y="5836640"/>
            <a:chExt cx="4328988" cy="945160"/>
          </a:xfrm>
        </p:grpSpPr>
        <p:sp>
          <p:nvSpPr>
            <p:cNvPr id="28" name="Round Diagonal Corner Rectangle 27"/>
            <p:cNvSpPr/>
            <p:nvPr/>
          </p:nvSpPr>
          <p:spPr>
            <a:xfrm>
              <a:off x="2407506" y="6018020"/>
              <a:ext cx="4237969" cy="564905"/>
            </a:xfrm>
            <a:prstGeom prst="round2DiagRect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971" y="5836640"/>
              <a:ext cx="2489523" cy="945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993" y="5994167"/>
              <a:ext cx="1757977" cy="63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4342911" y="6138084"/>
              <a:ext cx="0" cy="315053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5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r="7496" b="3100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924248" y="275362"/>
            <a:ext cx="3279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Contact Us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8" name="Rounded Rectangle 17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57200" y="1667311"/>
            <a:ext cx="8229600" cy="4426744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State Regents for Higher Education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Oklahoma College Assistance Program</a:t>
            </a:r>
          </a:p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Outreach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Department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Bef>
                <a:spcPts val="1200"/>
              </a:spcBef>
              <a:buClr>
                <a:srgbClr val="F96F49"/>
              </a:buClr>
            </a:pP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84" y="3441700"/>
            <a:ext cx="3535916" cy="2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9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 r="7496" b="3101"/>
          <a:stretch/>
        </p:blipFill>
        <p:spPr>
          <a:xfrm rot="5400000">
            <a:off x="1470519" y="-784719"/>
            <a:ext cx="6202960" cy="9143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15659" y="275362"/>
            <a:ext cx="6296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                      ?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714500"/>
            <a:ext cx="8229600" cy="430756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ollege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access program for high school and middle school students and parents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Provides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information on how to plan, prepare and pay for college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Helps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</a:rPr>
              <a:t>families create a college-going culture in the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home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2" descr="E:\Communications\Logos\UCanGo2\UCG2._white_outlin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092" y="205548"/>
            <a:ext cx="3580624" cy="11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419600" y="1035583"/>
            <a:ext cx="2362201" cy="10741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21" name="Rounded Rectangle 2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2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83309"/>
            <a:ext cx="6255544" cy="606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5" t="4950" b="5941"/>
          <a:stretch/>
        </p:blipFill>
        <p:spPr>
          <a:xfrm>
            <a:off x="0" y="0"/>
            <a:ext cx="175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7334" r="18825" b="5876"/>
          <a:stretch/>
        </p:blipFill>
        <p:spPr bwMode="auto">
          <a:xfrm>
            <a:off x="901700" y="444500"/>
            <a:ext cx="5753344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3" r="66837" b="3922"/>
          <a:stretch/>
        </p:blipFill>
        <p:spPr>
          <a:xfrm>
            <a:off x="7253547" y="0"/>
            <a:ext cx="1890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0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-1483" y="275362"/>
            <a:ext cx="9131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High School Student Workbook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3" name="Rounded Rectangle 12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38150" y="2030968"/>
            <a:ext cx="4419600" cy="3439239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Why Go to College?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What Do I Want to Be?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Do I Get There?</a:t>
            </a:r>
          </a:p>
          <a:p>
            <a:pPr algn="ctr">
              <a:spcBef>
                <a:spcPts val="1200"/>
              </a:spcBef>
            </a:pP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Where Do I Go?</a:t>
            </a:r>
          </a:p>
          <a:p>
            <a:pPr algn="ctr">
              <a:spcBef>
                <a:spcPts val="1200"/>
              </a:spcBef>
            </a:pPr>
            <a:r>
              <a:rPr 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How Do I Pay For It?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96" y="1695450"/>
            <a:ext cx="3351872" cy="43369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74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50761" y="275362"/>
            <a:ext cx="9229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 You Want In a School?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1" name="Rounded Rectangle 1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79128"/>
          <a:stretch/>
        </p:blipFill>
        <p:spPr>
          <a:xfrm>
            <a:off x="1" y="1235612"/>
            <a:ext cx="5192670" cy="14313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0" t="-6455" r="76083" b="10666"/>
          <a:stretch/>
        </p:blipFill>
        <p:spPr>
          <a:xfrm rot="16200000">
            <a:off x="5150079" y="-1339626"/>
            <a:ext cx="1418688" cy="65691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325" y="3251329"/>
            <a:ext cx="3845781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900" dirty="0">
                <a:latin typeface="Calibri" panose="020F0502020204030204" pitchFamily="34" charset="0"/>
              </a:rPr>
              <a:t>Type of school</a:t>
            </a:r>
          </a:p>
          <a:p>
            <a:pPr algn="ctr">
              <a:spcBef>
                <a:spcPts val="1200"/>
              </a:spcBef>
            </a:pPr>
            <a:endParaRPr lang="en-US" sz="1200" dirty="0" smtClean="0"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900" dirty="0" smtClean="0">
                <a:latin typeface="Calibri" panose="020F0502020204030204" pitchFamily="34" charset="0"/>
              </a:rPr>
              <a:t>Location</a:t>
            </a:r>
            <a:endParaRPr lang="en-US" sz="2900" dirty="0"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1200" dirty="0" smtClean="0"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900" dirty="0" smtClean="0">
                <a:latin typeface="Calibri" panose="020F0502020204030204" pitchFamily="34" charset="0"/>
              </a:rPr>
              <a:t>Campus size</a:t>
            </a:r>
            <a:endParaRPr lang="en-US" sz="2900" dirty="0">
              <a:latin typeface="Calibri" panose="020F050202020403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95325" y="2895600"/>
            <a:ext cx="7743825" cy="3200400"/>
          </a:xfrm>
          <a:prstGeom prst="round2Diag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0" y="3244721"/>
            <a:ext cx="3867149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900" dirty="0">
                <a:latin typeface="Calibri" panose="020F0502020204030204" pitchFamily="34" charset="0"/>
              </a:rPr>
              <a:t>Courses offered</a:t>
            </a:r>
          </a:p>
          <a:p>
            <a:pPr algn="ctr">
              <a:spcBef>
                <a:spcPts val="1200"/>
              </a:spcBef>
            </a:pPr>
            <a:endParaRPr lang="en-US" sz="1200" dirty="0" smtClean="0"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900" dirty="0" smtClean="0">
                <a:latin typeface="Calibri" panose="020F0502020204030204" pitchFamily="34" charset="0"/>
              </a:rPr>
              <a:t>Affordability</a:t>
            </a:r>
            <a:endParaRPr lang="en-US" sz="2900" dirty="0"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1200" dirty="0" smtClean="0">
              <a:latin typeface="Calibri" panose="020F05020202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900" dirty="0" smtClean="0">
                <a:latin typeface="Calibri" panose="020F0502020204030204" pitchFamily="34" charset="0"/>
              </a:rPr>
              <a:t>Admission </a:t>
            </a:r>
            <a:r>
              <a:rPr lang="en-US" sz="2900" dirty="0">
                <a:latin typeface="Calibri" panose="020F0502020204030204" pitchFamily="34" charset="0"/>
              </a:rPr>
              <a:t>requirements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48251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5" r="83574" b="12498"/>
          <a:stretch/>
        </p:blipFill>
        <p:spPr>
          <a:xfrm rot="5400000">
            <a:off x="6732715" y="4446713"/>
            <a:ext cx="936372" cy="38862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0874" y="275362"/>
            <a:ext cx="828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Understanding School Types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1485900"/>
            <a:ext cx="2819400" cy="4640312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Four-Year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Associate, bachelor’s and graduate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Well-rounded education and flexible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9506" y="1484156"/>
            <a:ext cx="2819400" cy="4624030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</a:rPr>
              <a:t>Community 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Associate </a:t>
            </a:r>
            <a:r>
              <a:rPr lang="en-US" sz="2400" dirty="0">
                <a:latin typeface="Calibri" panose="020F0502020204030204" pitchFamily="34" charset="0"/>
              </a:rPr>
              <a:t>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Enter </a:t>
            </a:r>
            <a:r>
              <a:rPr lang="en-US" sz="2400" dirty="0">
                <a:latin typeface="Calibri" panose="020F0502020204030204" pitchFamily="34" charset="0"/>
              </a:rPr>
              <a:t>the work force after graduation or transfer credits to a four-year university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7275" y="1490186"/>
            <a:ext cx="2823283" cy="4607749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100" b="1" dirty="0">
              <a:latin typeface="Calibri" panose="020F0502020204030204" pitchFamily="34" charset="0"/>
            </a:endParaRPr>
          </a:p>
          <a:p>
            <a:pPr algn="ctr"/>
            <a:r>
              <a:rPr lang="en-US" sz="2400" b="1" dirty="0">
                <a:latin typeface="Calibri" panose="020F0502020204030204" pitchFamily="34" charset="0"/>
              </a:rPr>
              <a:t>Technical Branch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Associate </a:t>
            </a:r>
            <a:r>
              <a:rPr lang="en-US" sz="2400" dirty="0">
                <a:latin typeface="Calibri" panose="020F0502020204030204" pitchFamily="34" charset="0"/>
              </a:rPr>
              <a:t>and bachelor’s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Education </a:t>
            </a:r>
            <a:r>
              <a:rPr lang="en-US" sz="2400" dirty="0">
                <a:latin typeface="Calibri" panose="020F0502020204030204" pitchFamily="34" charset="0"/>
              </a:rPr>
              <a:t>and training in technical </a:t>
            </a:r>
            <a:r>
              <a:rPr lang="en-US" sz="2400" dirty="0" smtClean="0">
                <a:latin typeface="Calibri" panose="020F0502020204030204" pitchFamily="34" charset="0"/>
              </a:rPr>
              <a:t>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7" t="10298" b="6419"/>
          <a:stretch/>
        </p:blipFill>
        <p:spPr>
          <a:xfrm rot="16200000">
            <a:off x="2227114" y="3646421"/>
            <a:ext cx="1015226" cy="546945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1" name="Rounded Rectangle 1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820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45" r="31826" b="4545"/>
          <a:stretch/>
        </p:blipFill>
        <p:spPr>
          <a:xfrm rot="5400000">
            <a:off x="2628899" y="342900"/>
            <a:ext cx="3886201" cy="91440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70592" b="19391"/>
          <a:stretch/>
        </p:blipFill>
        <p:spPr>
          <a:xfrm>
            <a:off x="7467601" y="1"/>
            <a:ext cx="1676400" cy="6888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4238" b="4853"/>
          <a:stretch/>
        </p:blipFill>
        <p:spPr>
          <a:xfrm rot="5400000">
            <a:off x="2438399" y="-2438400"/>
            <a:ext cx="4267198" cy="91440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1" t="11490" b="20022"/>
          <a:stretch/>
        </p:blipFill>
        <p:spPr>
          <a:xfrm>
            <a:off x="1" y="-1"/>
            <a:ext cx="1606932" cy="68887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0874" y="275362"/>
            <a:ext cx="828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Understanding School Types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11" name="Rounded Rectangle 10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49225" y="1486902"/>
            <a:ext cx="2819400" cy="4689158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Career Technology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Certificates in various fields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Prepares students for college and careers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5856" y="1485158"/>
            <a:ext cx="2819400" cy="4705439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100" b="1" dirty="0" smtClean="0">
              <a:latin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Proprietary School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Prepares students for specific occupations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Privately-owned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 smtClean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2200" y="1491188"/>
            <a:ext cx="2823283" cy="467287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100" b="1" dirty="0">
              <a:latin typeface="Calibri" panose="020F0502020204030204" pitchFamily="34" charset="0"/>
            </a:endParaRPr>
          </a:p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Private School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Offer education in various fields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Tuition and fees tend to be higher than at public institutions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" y="228600"/>
            <a:ext cx="9144000" cy="100701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75953" y="275362"/>
            <a:ext cx="8176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Location, Location, Location</a:t>
            </a:r>
            <a:endParaRPr lang="en-US" sz="5400" b="1" cap="none" spc="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138612" y="6340120"/>
            <a:ext cx="2865231" cy="548640"/>
            <a:chOff x="3138612" y="6340120"/>
            <a:chExt cx="2865231" cy="548640"/>
          </a:xfrm>
        </p:grpSpPr>
        <p:sp>
          <p:nvSpPr>
            <p:cNvPr id="24" name="Rounded Rectangle 23"/>
            <p:cNvSpPr/>
            <p:nvPr/>
          </p:nvSpPr>
          <p:spPr>
            <a:xfrm>
              <a:off x="3138612" y="6431560"/>
              <a:ext cx="2804988" cy="327912"/>
            </a:xfrm>
            <a:prstGeom prst="roundRect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" descr="E:\Communications\!Logos\SWF\SWF_whit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100" y="6340120"/>
              <a:ext cx="164774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E:\Communications\Logos\UCanGo2\UCG2._white_outline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546" y="6431560"/>
              <a:ext cx="1163554" cy="365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Connector 26"/>
            <p:cNvCxnSpPr/>
            <p:nvPr/>
          </p:nvCxnSpPr>
          <p:spPr>
            <a:xfrm>
              <a:off x="4419600" y="6515100"/>
              <a:ext cx="0" cy="182880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590550" y="4384320"/>
            <a:ext cx="7943850" cy="1906905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Suburban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Usually located in towns where the school’s revenue helps drive the economy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Have amenities located nearby, i.e. laundromat, grocery, bank, Walmart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Offer more on-campus events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24400" y="1382632"/>
            <a:ext cx="3810000" cy="2860358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Rural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Located in smaller towns that can serve a widespread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Typically offer more on-campus housing and entertainment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Offer more personalized assistance from professors</a:t>
            </a:r>
            <a:endParaRPr lang="en-US" sz="11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0550" y="1382632"/>
            <a:ext cx="3810000" cy="2860358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Urban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Located in large, metro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Have more opportunity for job placement and internships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Typically attract culturally diverse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8" b="6378"/>
          <a:stretch/>
        </p:blipFill>
        <p:spPr>
          <a:xfrm>
            <a:off x="1" y="468140"/>
            <a:ext cx="976052" cy="64206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44" b="10484"/>
          <a:stretch/>
        </p:blipFill>
        <p:spPr>
          <a:xfrm>
            <a:off x="8228744" y="749727"/>
            <a:ext cx="915258" cy="61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6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1053</Words>
  <Application>Microsoft Office PowerPoint</Application>
  <PresentationFormat>On-screen Show (4:3)</PresentationFormat>
  <Paragraphs>200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OSRHE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Kelnar, Kelli</dc:creator>
  <cp:lastModifiedBy>Shaklee, Theresa</cp:lastModifiedBy>
  <cp:revision>63</cp:revision>
  <dcterms:created xsi:type="dcterms:W3CDTF">2016-07-25T18:35:24Z</dcterms:created>
  <dcterms:modified xsi:type="dcterms:W3CDTF">2017-09-25T18:09:18Z</dcterms:modified>
</cp:coreProperties>
</file>