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CA4"/>
    <a:srgbClr val="E4D50E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81625" autoAdjust="0"/>
  </p:normalViewPr>
  <p:slideViewPr>
    <p:cSldViewPr>
      <p:cViewPr>
        <p:scale>
          <a:sx n="100" d="100"/>
          <a:sy n="100" d="100"/>
        </p:scale>
        <p:origin x="-46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18171-C206-403E-8765-C4248EEC530E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2F9F5-318F-4CD6-83B0-369D8E20A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9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is an initiative designed to provide information about planning, preparing and paying for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Workbooks and flyers are provided to students and parents and</a:t>
            </a:r>
            <a:r>
              <a:rPr lang="en-US" baseline="0" dirty="0" smtClean="0"/>
              <a:t> can be downloaded directly from our college access website, </a:t>
            </a:r>
            <a:r>
              <a:rPr lang="en-US" b="1" baseline="0" dirty="0" smtClean="0"/>
              <a:t>UCanGo2.org.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1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Check out these publications on our website for other helpful college planning tools.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this section of the Student Workbook, we’re highlighting the ‘Degree vs. On-the-Job</a:t>
            </a:r>
            <a:r>
              <a:rPr lang="en-US" baseline="0" dirty="0" smtClean="0"/>
              <a:t> Training Chart.’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flyer compares similar jobs, but shows the salary differences based on the amount</a:t>
            </a:r>
            <a:r>
              <a:rPr lang="en-US" baseline="0" dirty="0" smtClean="0"/>
              <a:t> of education completed.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You’ll find all of these materials</a:t>
            </a:r>
            <a:r>
              <a:rPr lang="en-US" baseline="0" dirty="0" smtClean="0"/>
              <a:t> under the Publications link at </a:t>
            </a:r>
            <a:r>
              <a:rPr lang="en-US" b="1" baseline="0" dirty="0" smtClean="0"/>
              <a:t>UCanGo2.org.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UCanGo2</a:t>
            </a:r>
            <a:r>
              <a:rPr lang="en-US" sz="1200" baseline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is a</a:t>
            </a:r>
            <a:r>
              <a:rPr lang="en-US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 initiative of the Oklahoma College Assistance Program (OCAP) and the Oklahoma State Regents for Higher Education.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offers college planning information to students and parents.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Publications link houses several documents and resources that offer valuable tools for anyone considering higher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Scholarship section allows all</a:t>
            </a:r>
            <a:r>
              <a:rPr lang="en-US" baseline="0" dirty="0" smtClean="0"/>
              <a:t> students</a:t>
            </a:r>
            <a:r>
              <a:rPr lang="en-US" dirty="0" smtClean="0"/>
              <a:t> to search for scholarships by deadline and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UCanGo2.org</a:t>
            </a:r>
            <a:r>
              <a:rPr lang="en-US" baseline="0" dirty="0" smtClean="0"/>
              <a:t> allows users to access the information specific to their needs.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Each section provides resources for middle school and high school students, parents and counselors.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Most material can be located and downloaded from the Publications link.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StartWithFAFSA.org </a:t>
            </a:r>
            <a:r>
              <a:rPr lang="en-US" baseline="0" dirty="0" smtClean="0"/>
              <a:t>link to find valuable information about the Free Application for Federal Student Aid (FAFSA).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2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our Scholarship section, students will see the Scholarship of the Week,</a:t>
            </a:r>
            <a:r>
              <a:rPr lang="en-US" baseline="0" dirty="0" smtClean="0"/>
              <a:t> as well as links to scholarships by deadline and category.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At the end of each month’s scholarship descriptions, students will find a list of other scholarships due that particular month.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Scholarships by Category offers several options for students of all ages and interests.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2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UCanGo2</a:t>
            </a:r>
            <a:r>
              <a:rPr lang="en-US" dirty="0" smtClean="0"/>
              <a:t> High School Student Workbook covers five main areas of college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PowerPoint covers the first section, ‘Why Go To College?’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It discusses common myths about college and highlights the perks of getting a degree or certificate, including better job security, higher pay and greater job satisfaction.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dirty="0" smtClean="0">
                <a:solidFill>
                  <a:schemeClr val="tx1"/>
                </a:solidFill>
              </a:rPr>
              <a:t>Let’s tackle some common concerns.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additional benefits of an education are: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Enables you to make better consumer</a:t>
            </a:r>
            <a:r>
              <a:rPr lang="en-US" baseline="0" dirty="0" smtClean="0"/>
              <a:t> decisions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Offers higher job satisfaction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Provides opportunities to study in other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Offers friendships</a:t>
            </a:r>
            <a:r>
              <a:rPr lang="en-US" baseline="0" dirty="0" smtClean="0"/>
              <a:t> that can last a lifetime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Adds more exposure to sporting events, performances, clubs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Gives you an opportunity for more independence, freedom and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Can add to your hobbies and interests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May offer job mobility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College graduates are also said to earn greater than $1,000,000 more over their lifetime than a high school graduate.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8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38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5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1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3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5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1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64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3.gif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2473"/>
            <a:ext cx="916565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60626" y="2013269"/>
            <a:ext cx="580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 Go to College?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07506" y="5836640"/>
            <a:ext cx="4328988" cy="945160"/>
            <a:chOff x="2407506" y="5912840"/>
            <a:chExt cx="4328988" cy="94516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2407506" y="6094220"/>
              <a:ext cx="4237969" cy="564905"/>
            </a:xfrm>
            <a:prstGeom prst="round2DiagRect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9128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60703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4342911" y="6214284"/>
              <a:ext cx="0" cy="31505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65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3"/>
          <a:stretch/>
        </p:blipFill>
        <p:spPr>
          <a:xfrm>
            <a:off x="0" y="-228600"/>
            <a:ext cx="2271453" cy="71173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2096"/>
            <a:ext cx="6019800" cy="65938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4350" y="2984995"/>
            <a:ext cx="2133600" cy="3582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9" r="57842" b="14075"/>
          <a:stretch/>
        </p:blipFill>
        <p:spPr>
          <a:xfrm>
            <a:off x="5867400" y="0"/>
            <a:ext cx="32766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2" y="147392"/>
            <a:ext cx="5861950" cy="6583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7" t="3738" r="41032" b="6017"/>
          <a:stretch/>
        </p:blipFill>
        <p:spPr>
          <a:xfrm rot="16200000">
            <a:off x="3959725" y="-3959728"/>
            <a:ext cx="1224551" cy="9144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99083" y="275362"/>
            <a:ext cx="5930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Helpful Publications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1045" y="5374460"/>
            <a:ext cx="1372489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Want To Be?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8492" y="5372831"/>
            <a:ext cx="125972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You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Looking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 Money?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61" y="1643882"/>
            <a:ext cx="1104080" cy="14295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1524000"/>
            <a:ext cx="1082080" cy="14005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07" y="1553584"/>
            <a:ext cx="1103646" cy="142942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21318"/>
            <a:ext cx="712626" cy="16216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67" y="1828800"/>
            <a:ext cx="1152525" cy="9211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166030" y="3330654"/>
            <a:ext cx="1358393" cy="37457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Facts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810" y="5557880"/>
            <a:ext cx="1492580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Fair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68518" y="5377551"/>
            <a:ext cx="1374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 School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Student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Workbook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11554" y="3048000"/>
            <a:ext cx="1624350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Terms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Glossary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6420" y="3192706"/>
            <a:ext cx="1485018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Success Guide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87415" y="3048000"/>
            <a:ext cx="168978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Finish the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in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Five Steps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44621" y="5373425"/>
            <a:ext cx="1354761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0522" y="3042999"/>
            <a:ext cx="1273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Planning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32734" y="3048000"/>
            <a:ext cx="1651246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Your Transition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to </a:t>
            </a:r>
            <a:r>
              <a:rPr lang="en-US" sz="1600" b="1" dirty="0">
                <a:latin typeface="Calibri" panose="020F0502020204030204" pitchFamily="34" charset="0"/>
              </a:rPr>
              <a:t>College 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Brochure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21371" y="5113492"/>
            <a:ext cx="1525629" cy="119181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My </a:t>
            </a:r>
            <a:r>
              <a:rPr lang="en-US" sz="1600" b="1" dirty="0">
                <a:latin typeface="Calibri" panose="020F0502020204030204" pitchFamily="34" charset="0"/>
              </a:rPr>
              <a:t>Classes </a:t>
            </a:r>
            <a:r>
              <a:rPr lang="en-US" sz="1600" b="1" dirty="0" smtClean="0">
                <a:latin typeface="Calibri" panose="020F0502020204030204" pitchFamily="34" charset="0"/>
              </a:rPr>
              <a:t>&amp;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Achievements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Worksheet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2" y="4252812"/>
            <a:ext cx="878563" cy="11247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6010" r="65853" b="7447"/>
          <a:stretch/>
        </p:blipFill>
        <p:spPr>
          <a:xfrm rot="5400000">
            <a:off x="4245432" y="2022933"/>
            <a:ext cx="653135" cy="9144002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1" y="4203978"/>
            <a:ext cx="944595" cy="12224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18" y="4252812"/>
            <a:ext cx="880565" cy="1141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4" name="Rounded Rectangle 13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3" y="4239528"/>
            <a:ext cx="860688" cy="1113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image00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/>
          <a:stretch/>
        </p:blipFill>
        <p:spPr bwMode="auto">
          <a:xfrm>
            <a:off x="3155478" y="4290140"/>
            <a:ext cx="1360512" cy="10665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00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r="3198"/>
          <a:stretch/>
        </p:blipFill>
        <p:spPr bwMode="auto">
          <a:xfrm>
            <a:off x="7631658" y="1598790"/>
            <a:ext cx="1105053" cy="13811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11" y="4229445"/>
            <a:ext cx="923945" cy="11879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7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65445" y="2013269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5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r="7496" b="3100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667311"/>
            <a:ext cx="8229600" cy="4426744"/>
          </a:xfrm>
          <a:prstGeom prst="round2Diag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State Regents for Higher Education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College Assistance Program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Outreach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Department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84" y="3441700"/>
            <a:ext cx="3535916" cy="2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24256" y="275362"/>
            <a:ext cx="3279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Contact Us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5" name="Rounded Rectangle 14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17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r="7496" b="3101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15659" y="275362"/>
            <a:ext cx="629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                      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714500"/>
            <a:ext cx="8229600" cy="4307562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ollege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access program for high school and middle school students and parents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information on how to plan, prepare and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Helps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families create a college-going culture in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home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2" descr="E:\Communications\Logos\UCanGo2\UCG2._white_outl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92" y="205548"/>
            <a:ext cx="3580624" cy="11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419600" y="1035583"/>
            <a:ext cx="2362201" cy="1074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7" name="Rounded Rectangle 16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2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83309"/>
            <a:ext cx="6255544" cy="60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5" t="4950" b="5941"/>
          <a:stretch/>
        </p:blipFill>
        <p:spPr>
          <a:xfrm>
            <a:off x="0" y="0"/>
            <a:ext cx="17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66837" b="3922"/>
          <a:stretch/>
        </p:blipFill>
        <p:spPr>
          <a:xfrm>
            <a:off x="7253547" y="0"/>
            <a:ext cx="1890453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7334" r="18825" b="5876"/>
          <a:stretch/>
        </p:blipFill>
        <p:spPr bwMode="auto">
          <a:xfrm>
            <a:off x="901700" y="444500"/>
            <a:ext cx="5753344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986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484" y="275362"/>
            <a:ext cx="9131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School Student Workbook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632" y="2030968"/>
            <a:ext cx="4419600" cy="3303032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Why Go to College?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Want to Be?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Do I Get There?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Where Do I Go?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Do I Pay For It?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4" name="Rounded Rectangle 13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46" y="1695450"/>
            <a:ext cx="3351872" cy="4336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7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70592" b="19391"/>
          <a:stretch/>
        </p:blipFill>
        <p:spPr>
          <a:xfrm>
            <a:off x="7467601" y="1"/>
            <a:ext cx="1676400" cy="6888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9" t="4238" b="4853"/>
          <a:stretch/>
        </p:blipFill>
        <p:spPr>
          <a:xfrm rot="5400000">
            <a:off x="3245772" y="-3245773"/>
            <a:ext cx="2652453" cy="9144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t="11490" b="20022"/>
          <a:stretch/>
        </p:blipFill>
        <p:spPr>
          <a:xfrm>
            <a:off x="1" y="-1"/>
            <a:ext cx="1606932" cy="6888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r="56940" b="4545"/>
          <a:stretch/>
        </p:blipFill>
        <p:spPr>
          <a:xfrm rot="5400000">
            <a:off x="3344693" y="1089453"/>
            <a:ext cx="2454614" cy="91440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6934" y="275362"/>
            <a:ext cx="5914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Go or Not To Go?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873700" y="1752600"/>
            <a:ext cx="7381300" cy="42418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 don’t like high school.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Why would I want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go to college?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More freedom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More choices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New opportunities 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5" name="Rounded Rectangle 14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Quotes by randomblink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2" y="1752600"/>
            <a:ext cx="1257403" cy="1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Quotes by randomblink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90540" y="1752599"/>
            <a:ext cx="1257403" cy="1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7" t="10298" b="6419"/>
          <a:stretch/>
        </p:blipFill>
        <p:spPr>
          <a:xfrm rot="16200000">
            <a:off x="2227114" y="3646421"/>
            <a:ext cx="1015226" cy="54694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5" r="83574" b="12498"/>
          <a:stretch/>
        </p:blipFill>
        <p:spPr>
          <a:xfrm rot="5400000">
            <a:off x="6732715" y="4446713"/>
            <a:ext cx="936372" cy="38862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6934" y="275362"/>
            <a:ext cx="5914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Go or Not To Go?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1143000" y="1612900"/>
            <a:ext cx="6851266" cy="42418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 don’t know what I want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do with life so there’s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no point going to college.</a:t>
            </a: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College is a great opportunity to explore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new activities and learn about yourself.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5" name="Rounded Rectangle 14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Quotes by randomblink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7" y="1584323"/>
            <a:ext cx="1257403" cy="1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Quotes by randomblink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51290" y="3187700"/>
            <a:ext cx="1257403" cy="1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6934" y="275362"/>
            <a:ext cx="5914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Go or Not To Go?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1143000" y="1473200"/>
            <a:ext cx="6851266" cy="47625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College is too expensive.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There’s no way I can afford it.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College can be costly in terms of tuition, books and time, but it’s a smart investment in your future.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You’ll be surprised by the abundance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of grants, scholarships and student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loans that are available.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4" name="Rounded Rectangle 13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Quotes by randomblink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7" y="1609570"/>
            <a:ext cx="1257403" cy="1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Quotes by randomblink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65564" y="1600200"/>
            <a:ext cx="1257403" cy="12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8806882">
            <a:off x="-336213" y="3277245"/>
            <a:ext cx="2727000" cy="54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82930" y="275362"/>
            <a:ext cx="6162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What’s In It For Me?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3200400"/>
            <a:ext cx="8229600" cy="2996565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Empowers you to shape your future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cultural diversity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Increases your intellectual understanding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Exposes you to different world views and philosophies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3520074">
            <a:off x="6614717" y="3952150"/>
            <a:ext cx="2587372" cy="4701104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1905000" y="1524000"/>
            <a:ext cx="1488870" cy="1371600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Higher Income</a:t>
            </a:r>
            <a:endParaRPr lang="en-US" sz="2000" b="1" dirty="0"/>
          </a:p>
        </p:txBody>
      </p:sp>
      <p:sp>
        <p:nvSpPr>
          <p:cNvPr id="22" name="Round Diagonal Corner Rectangle 21"/>
          <p:cNvSpPr/>
          <p:nvPr/>
        </p:nvSpPr>
        <p:spPr>
          <a:xfrm>
            <a:off x="3819730" y="1524000"/>
            <a:ext cx="1488870" cy="1371600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Better Benefits</a:t>
            </a:r>
            <a:endParaRPr lang="en-US" sz="2000" b="1" dirty="0"/>
          </a:p>
        </p:txBody>
      </p:sp>
      <p:sp>
        <p:nvSpPr>
          <p:cNvPr id="23" name="Round Diagonal Corner Rectangle 22"/>
          <p:cNvSpPr/>
          <p:nvPr/>
        </p:nvSpPr>
        <p:spPr>
          <a:xfrm>
            <a:off x="5715000" y="1524000"/>
            <a:ext cx="1488870" cy="1371600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More Job Security</a:t>
            </a:r>
            <a:endParaRPr lang="en-US" sz="20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7" name="Rounded Rectangle 16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756</Words>
  <Application>Microsoft Office PowerPoint</Application>
  <PresentationFormat>On-screen Show (4:3)</PresentationFormat>
  <Paragraphs>135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OSRHE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Kelnar, Kelli</dc:creator>
  <cp:lastModifiedBy>Shaklee, Theresa</cp:lastModifiedBy>
  <cp:revision>79</cp:revision>
  <dcterms:created xsi:type="dcterms:W3CDTF">2016-07-25T18:35:24Z</dcterms:created>
  <dcterms:modified xsi:type="dcterms:W3CDTF">2017-09-25T18:01:45Z</dcterms:modified>
</cp:coreProperties>
</file>